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8"/>
  </p:notesMasterIdLst>
  <p:sldIdLst>
    <p:sldId id="256" r:id="rId2"/>
    <p:sldId id="261" r:id="rId3"/>
    <p:sldId id="271" r:id="rId4"/>
    <p:sldId id="265" r:id="rId5"/>
    <p:sldId id="278" r:id="rId6"/>
    <p:sldId id="264" r:id="rId7"/>
    <p:sldId id="263" r:id="rId8"/>
    <p:sldId id="276" r:id="rId9"/>
    <p:sldId id="269" r:id="rId10"/>
    <p:sldId id="268" r:id="rId11"/>
    <p:sldId id="275" r:id="rId12"/>
    <p:sldId id="279" r:id="rId13"/>
    <p:sldId id="280" r:id="rId14"/>
    <p:sldId id="277" r:id="rId15"/>
    <p:sldId id="274" r:id="rId16"/>
    <p:sldId id="273" r:id="rId17"/>
  </p:sldIdLst>
  <p:sldSz cx="18288000" cy="10287000"/>
  <p:notesSz cx="6858000" cy="9144000"/>
  <p:embeddedFontLst>
    <p:embeddedFont>
      <p:font typeface="Barlow" panose="00000500000000000000" pitchFamily="2" charset="0"/>
      <p:regular r:id="rId19"/>
      <p:bold r:id="rId20"/>
      <p:italic r:id="rId21"/>
      <p:boldItalic r:id="rId22"/>
    </p:embeddedFon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Titillium Web Bold" panose="020B0604020202020204" charset="0"/>
      <p:regular r:id="rId27"/>
    </p:embeddedFont>
    <p:embeddedFont>
      <p:font typeface="Titillium Web Regular" panose="020B0604020202020204" charset="0"/>
      <p:regular r:id="rId28"/>
    </p:embeddedFont>
    <p:embeddedFont>
      <p:font typeface="Titillium Web Regular Bold" panose="020B0604020202020204" charset="0"/>
      <p:regular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FF43"/>
    <a:srgbClr val="CCFF66"/>
    <a:srgbClr val="08C408"/>
    <a:srgbClr val="028002"/>
    <a:srgbClr val="3BFB44"/>
    <a:srgbClr val="0325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 autoAdjust="0"/>
    <p:restoredTop sz="94206" autoAdjust="0"/>
  </p:normalViewPr>
  <p:slideViewPr>
    <p:cSldViewPr>
      <p:cViewPr varScale="1">
        <p:scale>
          <a:sx n="44" d="100"/>
          <a:sy n="44" d="100"/>
        </p:scale>
        <p:origin x="660" y="-41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508587-5D13-46A0-822C-86C9396E4596}" type="datetimeFigureOut">
              <a:rPr lang="en-IN" smtClean="0"/>
              <a:t>06-04-2022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8B0C65-660B-4036-8B3D-0DC00DC10C5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785000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8B0C65-660B-4036-8B3D-0DC00DC10C5F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582838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8B0C65-660B-4036-8B3D-0DC00DC10C5F}" type="slidenum">
              <a:rPr lang="en-IN" smtClean="0"/>
              <a:t>10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706889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4/6/2022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4/6/2022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jpg"/><Relationship Id="rId4" Type="http://schemas.openxmlformats.org/officeDocument/2006/relationships/image" Target="../media/image7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8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8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8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7" Type="http://schemas.openxmlformats.org/officeDocument/2006/relationships/hyperlink" Target="https://www.crossfit.com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bodybuilding.com/" TargetMode="External"/><Relationship Id="rId5" Type="http://schemas.openxmlformats.org/officeDocument/2006/relationships/hyperlink" Target="https://www.livestrong.com/" TargetMode="External"/><Relationship Id="rId4" Type="http://schemas.openxmlformats.org/officeDocument/2006/relationships/image" Target="../media/image8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7" Type="http://schemas.openxmlformats.org/officeDocument/2006/relationships/image" Target="../media/image1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8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8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242" y="-38348"/>
            <a:ext cx="18288000" cy="7906126"/>
            <a:chOff x="0" y="0"/>
            <a:chExt cx="24384000" cy="10541501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/>
            <a:srcRect l="19464" t="23887" b="23887"/>
            <a:stretch>
              <a:fillRect/>
            </a:stretch>
          </p:blipFill>
          <p:spPr>
            <a:xfrm>
              <a:off x="0" y="0"/>
              <a:ext cx="24384000" cy="10541501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0" y="3933637"/>
            <a:ext cx="18291243" cy="3953063"/>
            <a:chOff x="0" y="0"/>
            <a:chExt cx="31280355" cy="607769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1280354" cy="6077691"/>
            </a:xfrm>
            <a:custGeom>
              <a:avLst/>
              <a:gdLst/>
              <a:ahLst/>
              <a:cxnLst/>
              <a:rect l="l" t="t" r="r" b="b"/>
              <a:pathLst>
                <a:path w="31280354" h="6077691">
                  <a:moveTo>
                    <a:pt x="31280354" y="6077691"/>
                  </a:moveTo>
                  <a:lnTo>
                    <a:pt x="0" y="6077691"/>
                  </a:lnTo>
                  <a:lnTo>
                    <a:pt x="0" y="0"/>
                  </a:lnTo>
                  <a:lnTo>
                    <a:pt x="31280354" y="607769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IN" dirty="0"/>
            </a:p>
          </p:txBody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569027" y="4602129"/>
            <a:ext cx="919346" cy="1082742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5145" y="5927416"/>
            <a:ext cx="7480693" cy="3416160"/>
            <a:chOff x="-725176" y="-2904"/>
            <a:chExt cx="9974256" cy="4554880"/>
          </a:xfrm>
        </p:grpSpPr>
        <p:sp>
          <p:nvSpPr>
            <p:cNvPr id="8" name="TextBox 8"/>
            <p:cNvSpPr txBox="1"/>
            <p:nvPr/>
          </p:nvSpPr>
          <p:spPr>
            <a:xfrm>
              <a:off x="-150055" y="-2904"/>
              <a:ext cx="9399135" cy="235115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6925"/>
                </a:lnSpc>
              </a:pPr>
              <a:r>
                <a:rPr lang="en-US" sz="5585" dirty="0">
                  <a:solidFill>
                    <a:srgbClr val="FFFFFF"/>
                  </a:solidFill>
                  <a:latin typeface="Titillium Web Bold"/>
                </a:rPr>
                <a:t>GYM MANAGEMENT SYSTEM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-725176" y="2255621"/>
              <a:ext cx="9821674" cy="229635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709337" lvl="1" indent="-354668">
                <a:lnSpc>
                  <a:spcPts val="4599"/>
                </a:lnSpc>
                <a:buFont typeface="Arial"/>
                <a:buChar char="•"/>
              </a:pPr>
              <a:r>
                <a:rPr lang="en-US" sz="2600" dirty="0">
                  <a:solidFill>
                    <a:srgbClr val="C8EF4F"/>
                  </a:solidFill>
                  <a:latin typeface="Titillium Web Regular"/>
                </a:rPr>
                <a:t>GET FIT DON'T QUIT</a:t>
              </a:r>
            </a:p>
            <a:p>
              <a:pPr marL="709337" lvl="1" indent="-354668">
                <a:lnSpc>
                  <a:spcPts val="4599"/>
                </a:lnSpc>
                <a:buFont typeface="Arial"/>
                <a:buChar char="•"/>
              </a:pPr>
              <a:r>
                <a:rPr lang="en-US" sz="2600" dirty="0">
                  <a:solidFill>
                    <a:srgbClr val="C8EF4F"/>
                  </a:solidFill>
                  <a:latin typeface="Titillium Web Regular"/>
                </a:rPr>
                <a:t>TAKE CARE OF YOUR BODY. IT'S THE ONLY PLACE YOU LIVE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 rot="-5400000">
            <a:off x="7549076" y="-416856"/>
            <a:ext cx="3183364" cy="18288000"/>
            <a:chOff x="0" y="0"/>
            <a:chExt cx="7889043" cy="453215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7889043" cy="45321500"/>
            </a:xfrm>
            <a:custGeom>
              <a:avLst/>
              <a:gdLst/>
              <a:ahLst/>
              <a:cxnLst/>
              <a:rect l="l" t="t" r="r" b="b"/>
              <a:pathLst>
                <a:path w="7889043" h="45321500">
                  <a:moveTo>
                    <a:pt x="7889043" y="45321500"/>
                  </a:moveTo>
                  <a:lnTo>
                    <a:pt x="0" y="45321500"/>
                  </a:lnTo>
                  <a:lnTo>
                    <a:pt x="0" y="0"/>
                  </a:lnTo>
                  <a:lnTo>
                    <a:pt x="7889043" y="45321500"/>
                  </a:lnTo>
                  <a:close/>
                </a:path>
              </a:pathLst>
            </a:custGeom>
            <a:solidFill>
              <a:srgbClr val="C8EF4F"/>
            </a:solidFill>
          </p:spPr>
        </p:sp>
      </p:grpSp>
      <p:sp>
        <p:nvSpPr>
          <p:cNvPr id="13" name="TextBox 13"/>
          <p:cNvSpPr txBox="1"/>
          <p:nvPr/>
        </p:nvSpPr>
        <p:spPr>
          <a:xfrm>
            <a:off x="6883169" y="7844589"/>
            <a:ext cx="11155169" cy="21361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235"/>
              </a:lnSpc>
            </a:pPr>
            <a:r>
              <a:rPr lang="en-US" sz="3025" u="sng" dirty="0">
                <a:solidFill>
                  <a:srgbClr val="000000"/>
                </a:solidFill>
                <a:latin typeface="Titillium Web Regular"/>
              </a:rPr>
              <a:t>Presented By:</a:t>
            </a:r>
            <a:r>
              <a:rPr lang="en-US" sz="3025" dirty="0">
                <a:solidFill>
                  <a:srgbClr val="000000"/>
                </a:solidFill>
                <a:latin typeface="Titillium Web Regular"/>
              </a:rPr>
              <a:t> </a:t>
            </a:r>
          </a:p>
          <a:p>
            <a:pPr algn="r">
              <a:lnSpc>
                <a:spcPts val="4235"/>
              </a:lnSpc>
            </a:pPr>
            <a:r>
              <a:rPr lang="en-US" sz="3025" dirty="0">
                <a:solidFill>
                  <a:srgbClr val="000000"/>
                </a:solidFill>
                <a:latin typeface="Titillium Web Regular Bold"/>
              </a:rPr>
              <a:t>20DCE016 - KHUSHBU CHAUHAN</a:t>
            </a:r>
          </a:p>
          <a:p>
            <a:pPr algn="r">
              <a:lnSpc>
                <a:spcPts val="4235"/>
              </a:lnSpc>
            </a:pPr>
            <a:r>
              <a:rPr lang="en-US" sz="3025" dirty="0">
                <a:solidFill>
                  <a:srgbClr val="000000"/>
                </a:solidFill>
                <a:latin typeface="Titillium Web Regular Bold"/>
              </a:rPr>
              <a:t>20DCE019 - YATHARTH CHAUHAN</a:t>
            </a:r>
          </a:p>
          <a:p>
            <a:pPr algn="r">
              <a:lnSpc>
                <a:spcPts val="4235"/>
              </a:lnSpc>
              <a:spcBef>
                <a:spcPct val="0"/>
              </a:spcBef>
            </a:pPr>
            <a:r>
              <a:rPr lang="en-US" sz="3025" dirty="0">
                <a:solidFill>
                  <a:srgbClr val="000000"/>
                </a:solidFill>
                <a:latin typeface="Titillium Web Regular Bold"/>
              </a:rPr>
              <a:t>20DCE024 - DEEP DHADUK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DA0AF92-C983-4BC5-B3B4-9A879B9A1C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97657" y="7844432"/>
            <a:ext cx="3886200" cy="38862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510EE47-AD0B-44B3-B20B-0BB3B3B77C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11195" y="-394596"/>
            <a:ext cx="2257568" cy="2257568"/>
          </a:xfrm>
          <a:prstGeom prst="rect">
            <a:avLst/>
          </a:prstGeom>
        </p:spPr>
      </p:pic>
      <p:grpSp>
        <p:nvGrpSpPr>
          <p:cNvPr id="16" name="Group 11">
            <a:extLst>
              <a:ext uri="{FF2B5EF4-FFF2-40B4-BE49-F238E27FC236}">
                <a16:creationId xmlns:a16="http://schemas.microsoft.com/office/drawing/2014/main" id="{4EA7AFAD-B954-42C2-914D-9B724DA5B986}"/>
              </a:ext>
            </a:extLst>
          </p:cNvPr>
          <p:cNvGrpSpPr/>
          <p:nvPr/>
        </p:nvGrpSpPr>
        <p:grpSpPr>
          <a:xfrm rot="-5400000" flipH="1">
            <a:off x="14532850" y="-1125276"/>
            <a:ext cx="2668222" cy="4842078"/>
            <a:chOff x="2880" y="-1101458"/>
            <a:chExt cx="7889043" cy="45321500"/>
          </a:xfrm>
        </p:grpSpPr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37D45E8D-1A25-47B3-9E81-B7ACFF375E97}"/>
                </a:ext>
              </a:extLst>
            </p:cNvPr>
            <p:cNvSpPr/>
            <p:nvPr/>
          </p:nvSpPr>
          <p:spPr>
            <a:xfrm>
              <a:off x="2880" y="-1101458"/>
              <a:ext cx="7889043" cy="45321500"/>
            </a:xfrm>
            <a:custGeom>
              <a:avLst/>
              <a:gdLst/>
              <a:ahLst/>
              <a:cxnLst/>
              <a:rect l="l" t="t" r="r" b="b"/>
              <a:pathLst>
                <a:path w="7889043" h="45321500">
                  <a:moveTo>
                    <a:pt x="7889043" y="45321500"/>
                  </a:moveTo>
                  <a:lnTo>
                    <a:pt x="0" y="45321500"/>
                  </a:lnTo>
                  <a:lnTo>
                    <a:pt x="0" y="0"/>
                  </a:lnTo>
                  <a:lnTo>
                    <a:pt x="7889043" y="45321500"/>
                  </a:lnTo>
                  <a:close/>
                </a:path>
              </a:pathLst>
            </a:custGeom>
            <a:solidFill>
              <a:srgbClr val="C8EF4F"/>
            </a:solidFill>
          </p:spPr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F2E23D4E-9CCB-409F-A8EF-946E633CE302}"/>
              </a:ext>
            </a:extLst>
          </p:cNvPr>
          <p:cNvSpPr txBox="1"/>
          <p:nvPr/>
        </p:nvSpPr>
        <p:spPr>
          <a:xfrm>
            <a:off x="8788804" y="-38348"/>
            <a:ext cx="9310994" cy="18274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ts val="4235"/>
              </a:lnSpc>
            </a:pPr>
            <a:r>
              <a:rPr lang="en-US" sz="1800" u="sng" dirty="0">
                <a:solidFill>
                  <a:srgbClr val="000000"/>
                </a:solidFill>
                <a:latin typeface="Titillium Web Regular Bold"/>
              </a:rPr>
              <a:t>INSTRUCTOR</a:t>
            </a:r>
            <a:r>
              <a:rPr lang="en-US" sz="1800" dirty="0">
                <a:solidFill>
                  <a:srgbClr val="000000"/>
                </a:solidFill>
                <a:latin typeface="Titillium Web Regular Bold"/>
              </a:rPr>
              <a:t>:</a:t>
            </a:r>
          </a:p>
          <a:p>
            <a:pPr algn="r">
              <a:lnSpc>
                <a:spcPts val="4235"/>
              </a:lnSpc>
            </a:pPr>
            <a:r>
              <a:rPr lang="en-US" dirty="0">
                <a:solidFill>
                  <a:srgbClr val="000000"/>
                </a:solidFill>
                <a:latin typeface="Titillium Web Regular Bold"/>
              </a:rPr>
              <a:t>PROF. SHRADDHA VYAS</a:t>
            </a:r>
          </a:p>
          <a:p>
            <a:pPr algn="r"/>
            <a:r>
              <a:rPr lang="en-US" dirty="0">
                <a:solidFill>
                  <a:srgbClr val="000000"/>
                </a:solidFill>
                <a:latin typeface="Titillium Web Regular Bold"/>
              </a:rPr>
              <a:t>PROF. SACHI JOSHI</a:t>
            </a:r>
          </a:p>
          <a:p>
            <a:pPr algn="r">
              <a:lnSpc>
                <a:spcPct val="150000"/>
              </a:lnSpc>
            </a:pPr>
            <a:r>
              <a:rPr lang="en-US" sz="1800" dirty="0">
                <a:solidFill>
                  <a:srgbClr val="000000"/>
                </a:solidFill>
                <a:latin typeface="Titillium Web Regular Bold"/>
              </a:rPr>
              <a:t>DEPSTAR CE-1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6200000">
            <a:off x="7687483" y="-7767530"/>
            <a:ext cx="2901686" cy="18268544"/>
            <a:chOff x="365784" y="0"/>
            <a:chExt cx="1432895" cy="4391601"/>
          </a:xfrm>
        </p:grpSpPr>
        <p:sp>
          <p:nvSpPr>
            <p:cNvPr id="3" name="Freeform 3"/>
            <p:cNvSpPr/>
            <p:nvPr/>
          </p:nvSpPr>
          <p:spPr>
            <a:xfrm>
              <a:off x="365784" y="0"/>
              <a:ext cx="1432895" cy="4391601"/>
            </a:xfrm>
            <a:custGeom>
              <a:avLst/>
              <a:gdLst/>
              <a:ahLst/>
              <a:cxnLst/>
              <a:rect l="l" t="t" r="r" b="b"/>
              <a:pathLst>
                <a:path w="1798680" h="4391601">
                  <a:moveTo>
                    <a:pt x="0" y="0"/>
                  </a:moveTo>
                  <a:lnTo>
                    <a:pt x="899340" y="4391601"/>
                  </a:lnTo>
                  <a:lnTo>
                    <a:pt x="1798680" y="0"/>
                  </a:lnTo>
                  <a:close/>
                </a:path>
              </a:pathLst>
            </a:custGeom>
            <a:solidFill>
              <a:srgbClr val="C8EF4F"/>
            </a:solidFill>
          </p:spPr>
          <p:txBody>
            <a:bodyPr/>
            <a:lstStyle/>
            <a:p>
              <a:endParaRPr lang="en-IN" dirty="0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9518969" y="673796"/>
            <a:ext cx="8133485" cy="2135199"/>
            <a:chOff x="476655" y="-472283"/>
            <a:chExt cx="10844647" cy="2846933"/>
          </a:xfrm>
        </p:grpSpPr>
        <p:sp>
          <p:nvSpPr>
            <p:cNvPr id="14" name="TextBox 14"/>
            <p:cNvSpPr txBox="1"/>
            <p:nvPr/>
          </p:nvSpPr>
          <p:spPr>
            <a:xfrm>
              <a:off x="524204" y="1698567"/>
              <a:ext cx="10797098" cy="6760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just">
                <a:lnSpc>
                  <a:spcPts val="4100"/>
                </a:lnSpc>
                <a:spcBef>
                  <a:spcPct val="0"/>
                </a:spcBef>
              </a:pPr>
              <a:endParaRPr lang="en-US" sz="2929" u="none" dirty="0">
                <a:solidFill>
                  <a:srgbClr val="000000"/>
                </a:solidFill>
                <a:latin typeface="Titillium Web Regular Bold"/>
              </a:endParaRP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476655" y="-472283"/>
              <a:ext cx="10797097" cy="13631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8787"/>
                </a:lnSpc>
                <a:spcBef>
                  <a:spcPct val="0"/>
                </a:spcBef>
              </a:pPr>
              <a:r>
                <a:rPr lang="en-US" sz="6276" dirty="0">
                  <a:solidFill>
                    <a:srgbClr val="000000"/>
                  </a:solidFill>
                  <a:latin typeface="Titillium Web Bold"/>
                </a:rPr>
                <a:t>About Us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 rot="-5400000" flipH="1">
            <a:off x="8059794" y="-8041102"/>
            <a:ext cx="2141661" cy="18283947"/>
            <a:chOff x="156485" y="39982"/>
            <a:chExt cx="7889043" cy="20979862"/>
          </a:xfrm>
        </p:grpSpPr>
        <p:sp>
          <p:nvSpPr>
            <p:cNvPr id="17" name="Freeform 17"/>
            <p:cNvSpPr/>
            <p:nvPr/>
          </p:nvSpPr>
          <p:spPr>
            <a:xfrm>
              <a:off x="156485" y="39982"/>
              <a:ext cx="7889043" cy="20979862"/>
            </a:xfrm>
            <a:custGeom>
              <a:avLst/>
              <a:gdLst/>
              <a:ahLst/>
              <a:cxnLst/>
              <a:rect l="l" t="t" r="r" b="b"/>
              <a:pathLst>
                <a:path w="7889043" h="20979862">
                  <a:moveTo>
                    <a:pt x="7889043" y="20979862"/>
                  </a:moveTo>
                  <a:lnTo>
                    <a:pt x="0" y="20979862"/>
                  </a:lnTo>
                  <a:lnTo>
                    <a:pt x="0" y="0"/>
                  </a:lnTo>
                  <a:lnTo>
                    <a:pt x="7889043" y="2097986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IN" dirty="0"/>
            </a:p>
          </p:txBody>
        </p:sp>
      </p:grpSp>
      <p:pic>
        <p:nvPicPr>
          <p:cNvPr id="18" name="Picture 7">
            <a:extLst>
              <a:ext uri="{FF2B5EF4-FFF2-40B4-BE49-F238E27FC236}">
                <a16:creationId xmlns:a16="http://schemas.microsoft.com/office/drawing/2014/main" id="{0DBA0001-756D-4668-A7E9-5F6F90666AD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10800000" flipH="1" flipV="1">
            <a:off x="15816127" y="324162"/>
            <a:ext cx="1053827" cy="124112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78518C7-FBEC-497E-9964-9F04C2377C88}"/>
              </a:ext>
            </a:extLst>
          </p:cNvPr>
          <p:cNvSpPr txBox="1"/>
          <p:nvPr/>
        </p:nvSpPr>
        <p:spPr>
          <a:xfrm>
            <a:off x="16869954" y="410477"/>
            <a:ext cx="1730547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7000" dirty="0">
                <a:solidFill>
                  <a:schemeClr val="bg1"/>
                </a:solidFill>
                <a:latin typeface="Titillium Web Bold" panose="020B0604020202020204" charset="0"/>
              </a:rPr>
              <a:t>F7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BB5A9A4-22EA-4443-B58F-256D213942E3}"/>
              </a:ext>
            </a:extLst>
          </p:cNvPr>
          <p:cNvSpPr txBox="1"/>
          <p:nvPr/>
        </p:nvSpPr>
        <p:spPr>
          <a:xfrm>
            <a:off x="228600" y="949661"/>
            <a:ext cx="8097823" cy="22595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8787"/>
              </a:lnSpc>
              <a:spcBef>
                <a:spcPct val="0"/>
              </a:spcBef>
            </a:pPr>
            <a:r>
              <a:rPr lang="en-US" sz="5000" dirty="0">
                <a:solidFill>
                  <a:srgbClr val="000000"/>
                </a:solidFill>
                <a:latin typeface="Titillium Web Bold"/>
              </a:rPr>
              <a:t>FLOW CHART</a:t>
            </a:r>
          </a:p>
          <a:p>
            <a:pPr>
              <a:lnSpc>
                <a:spcPts val="8787"/>
              </a:lnSpc>
              <a:spcBef>
                <a:spcPct val="0"/>
              </a:spcBef>
            </a:pPr>
            <a:endParaRPr lang="en-US" sz="5000" dirty="0">
              <a:solidFill>
                <a:srgbClr val="000000"/>
              </a:solidFill>
              <a:latin typeface="Titillium Web Bold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4CC0C01-7D9B-496A-9DC2-3A14CBA84C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71111" y="8953500"/>
            <a:ext cx="1301488" cy="13014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029293F-C424-4507-89D3-1B972A4B0E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8467" y="3159392"/>
            <a:ext cx="16621487" cy="6453812"/>
          </a:xfrm>
          <a:prstGeom prst="rect">
            <a:avLst/>
          </a:prstGeom>
        </p:spPr>
      </p:pic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305CE859-DBAC-4F51-A131-20A481197899}"/>
              </a:ext>
            </a:extLst>
          </p:cNvPr>
          <p:cNvCxnSpPr>
            <a:cxnSpLocks/>
          </p:cNvCxnSpPr>
          <p:nvPr/>
        </p:nvCxnSpPr>
        <p:spPr>
          <a:xfrm flipV="1">
            <a:off x="3276600" y="6743700"/>
            <a:ext cx="4724400" cy="60960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37444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6200000">
            <a:off x="7687483" y="-7651415"/>
            <a:ext cx="2901686" cy="18268544"/>
            <a:chOff x="365784" y="0"/>
            <a:chExt cx="1432895" cy="4391601"/>
          </a:xfrm>
        </p:grpSpPr>
        <p:sp>
          <p:nvSpPr>
            <p:cNvPr id="3" name="Freeform 3"/>
            <p:cNvSpPr/>
            <p:nvPr/>
          </p:nvSpPr>
          <p:spPr>
            <a:xfrm>
              <a:off x="365784" y="0"/>
              <a:ext cx="1432895" cy="4391601"/>
            </a:xfrm>
            <a:custGeom>
              <a:avLst/>
              <a:gdLst/>
              <a:ahLst/>
              <a:cxnLst/>
              <a:rect l="l" t="t" r="r" b="b"/>
              <a:pathLst>
                <a:path w="1798680" h="4391601">
                  <a:moveTo>
                    <a:pt x="0" y="0"/>
                  </a:moveTo>
                  <a:lnTo>
                    <a:pt x="899340" y="4391601"/>
                  </a:lnTo>
                  <a:lnTo>
                    <a:pt x="1798680" y="0"/>
                  </a:lnTo>
                  <a:close/>
                </a:path>
              </a:pathLst>
            </a:custGeom>
            <a:solidFill>
              <a:srgbClr val="C8EF4F"/>
            </a:solidFill>
          </p:spPr>
          <p:txBody>
            <a:bodyPr/>
            <a:lstStyle/>
            <a:p>
              <a:endParaRPr lang="en-IN" dirty="0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9518969" y="789910"/>
            <a:ext cx="8133485" cy="2135199"/>
            <a:chOff x="476655" y="-472283"/>
            <a:chExt cx="10844647" cy="2846933"/>
          </a:xfrm>
        </p:grpSpPr>
        <p:sp>
          <p:nvSpPr>
            <p:cNvPr id="14" name="TextBox 14"/>
            <p:cNvSpPr txBox="1"/>
            <p:nvPr/>
          </p:nvSpPr>
          <p:spPr>
            <a:xfrm>
              <a:off x="524204" y="1698567"/>
              <a:ext cx="10797098" cy="6760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just">
                <a:lnSpc>
                  <a:spcPts val="4100"/>
                </a:lnSpc>
                <a:spcBef>
                  <a:spcPct val="0"/>
                </a:spcBef>
              </a:pPr>
              <a:endParaRPr lang="en-US" sz="2929" u="none" dirty="0">
                <a:solidFill>
                  <a:srgbClr val="000000"/>
                </a:solidFill>
                <a:latin typeface="Titillium Web Regular Bold"/>
              </a:endParaRP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476655" y="-472283"/>
              <a:ext cx="10797097" cy="13631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8787"/>
                </a:lnSpc>
                <a:spcBef>
                  <a:spcPct val="0"/>
                </a:spcBef>
              </a:pPr>
              <a:r>
                <a:rPr lang="en-US" sz="6276" dirty="0">
                  <a:solidFill>
                    <a:srgbClr val="000000"/>
                  </a:solidFill>
                  <a:latin typeface="Titillium Web Bold"/>
                </a:rPr>
                <a:t>About Us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 rot="-5400000" flipH="1">
            <a:off x="8059794" y="-8041102"/>
            <a:ext cx="2141661" cy="18283947"/>
            <a:chOff x="156485" y="39982"/>
            <a:chExt cx="7889043" cy="20979862"/>
          </a:xfrm>
        </p:grpSpPr>
        <p:sp>
          <p:nvSpPr>
            <p:cNvPr id="17" name="Freeform 17"/>
            <p:cNvSpPr/>
            <p:nvPr/>
          </p:nvSpPr>
          <p:spPr>
            <a:xfrm>
              <a:off x="156485" y="39982"/>
              <a:ext cx="7889043" cy="20979862"/>
            </a:xfrm>
            <a:custGeom>
              <a:avLst/>
              <a:gdLst/>
              <a:ahLst/>
              <a:cxnLst/>
              <a:rect l="l" t="t" r="r" b="b"/>
              <a:pathLst>
                <a:path w="7889043" h="20979862">
                  <a:moveTo>
                    <a:pt x="7889043" y="20979862"/>
                  </a:moveTo>
                  <a:lnTo>
                    <a:pt x="0" y="20979862"/>
                  </a:lnTo>
                  <a:lnTo>
                    <a:pt x="0" y="0"/>
                  </a:lnTo>
                  <a:lnTo>
                    <a:pt x="7889043" y="2097986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IN" dirty="0"/>
            </a:p>
          </p:txBody>
        </p:sp>
      </p:grpSp>
      <p:pic>
        <p:nvPicPr>
          <p:cNvPr id="18" name="Picture 7">
            <a:extLst>
              <a:ext uri="{FF2B5EF4-FFF2-40B4-BE49-F238E27FC236}">
                <a16:creationId xmlns:a16="http://schemas.microsoft.com/office/drawing/2014/main" id="{0DBA0001-756D-4668-A7E9-5F6F90666AD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0800000" flipH="1" flipV="1">
            <a:off x="15816127" y="324162"/>
            <a:ext cx="1053827" cy="124112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78518C7-FBEC-497E-9964-9F04C2377C88}"/>
              </a:ext>
            </a:extLst>
          </p:cNvPr>
          <p:cNvSpPr txBox="1"/>
          <p:nvPr/>
        </p:nvSpPr>
        <p:spPr>
          <a:xfrm>
            <a:off x="16869954" y="410477"/>
            <a:ext cx="1730547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7000" dirty="0">
                <a:solidFill>
                  <a:schemeClr val="bg1"/>
                </a:solidFill>
                <a:latin typeface="Titillium Web Bold" panose="020B0604020202020204" charset="0"/>
              </a:rPr>
              <a:t>F7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BB5A9A4-22EA-4443-B58F-256D213942E3}"/>
              </a:ext>
            </a:extLst>
          </p:cNvPr>
          <p:cNvSpPr txBox="1"/>
          <p:nvPr/>
        </p:nvSpPr>
        <p:spPr>
          <a:xfrm>
            <a:off x="228600" y="949661"/>
            <a:ext cx="8097823" cy="22595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8787"/>
              </a:lnSpc>
              <a:spcBef>
                <a:spcPct val="0"/>
              </a:spcBef>
            </a:pPr>
            <a:r>
              <a:rPr lang="en-US" sz="5000" dirty="0">
                <a:solidFill>
                  <a:srgbClr val="000000"/>
                </a:solidFill>
                <a:latin typeface="Titillium Web Bold"/>
              </a:rPr>
              <a:t>Login Page</a:t>
            </a:r>
          </a:p>
          <a:p>
            <a:pPr>
              <a:lnSpc>
                <a:spcPts val="8787"/>
              </a:lnSpc>
              <a:spcBef>
                <a:spcPct val="0"/>
              </a:spcBef>
            </a:pPr>
            <a:endParaRPr lang="en-US" sz="5000" dirty="0">
              <a:solidFill>
                <a:srgbClr val="000000"/>
              </a:solidFill>
              <a:latin typeface="Titillium Web Bold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4CC0C01-7D9B-496A-9DC2-3A14CBA84C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71111" y="8953500"/>
            <a:ext cx="1301488" cy="130148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1134A8B-46D1-402A-A70E-5A0F1C50B0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11062" y="3209254"/>
            <a:ext cx="14005065" cy="6413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5751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6200000">
            <a:off x="7687483" y="-7651415"/>
            <a:ext cx="2901686" cy="18268544"/>
            <a:chOff x="365784" y="0"/>
            <a:chExt cx="1432895" cy="4391601"/>
          </a:xfrm>
        </p:grpSpPr>
        <p:sp>
          <p:nvSpPr>
            <p:cNvPr id="3" name="Freeform 3"/>
            <p:cNvSpPr/>
            <p:nvPr/>
          </p:nvSpPr>
          <p:spPr>
            <a:xfrm>
              <a:off x="365784" y="0"/>
              <a:ext cx="1432895" cy="4391601"/>
            </a:xfrm>
            <a:custGeom>
              <a:avLst/>
              <a:gdLst/>
              <a:ahLst/>
              <a:cxnLst/>
              <a:rect l="l" t="t" r="r" b="b"/>
              <a:pathLst>
                <a:path w="1798680" h="4391601">
                  <a:moveTo>
                    <a:pt x="0" y="0"/>
                  </a:moveTo>
                  <a:lnTo>
                    <a:pt x="899340" y="4391601"/>
                  </a:lnTo>
                  <a:lnTo>
                    <a:pt x="1798680" y="0"/>
                  </a:lnTo>
                  <a:close/>
                </a:path>
              </a:pathLst>
            </a:custGeom>
            <a:solidFill>
              <a:srgbClr val="C8EF4F"/>
            </a:solidFill>
          </p:spPr>
          <p:txBody>
            <a:bodyPr/>
            <a:lstStyle/>
            <a:p>
              <a:endParaRPr lang="en-IN" dirty="0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9518969" y="789910"/>
            <a:ext cx="8133485" cy="2135199"/>
            <a:chOff x="476655" y="-472283"/>
            <a:chExt cx="10844647" cy="2846933"/>
          </a:xfrm>
        </p:grpSpPr>
        <p:sp>
          <p:nvSpPr>
            <p:cNvPr id="14" name="TextBox 14"/>
            <p:cNvSpPr txBox="1"/>
            <p:nvPr/>
          </p:nvSpPr>
          <p:spPr>
            <a:xfrm>
              <a:off x="524204" y="1698567"/>
              <a:ext cx="10797098" cy="6760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just">
                <a:lnSpc>
                  <a:spcPts val="4100"/>
                </a:lnSpc>
                <a:spcBef>
                  <a:spcPct val="0"/>
                </a:spcBef>
              </a:pPr>
              <a:endParaRPr lang="en-US" sz="2929" u="none" dirty="0">
                <a:solidFill>
                  <a:srgbClr val="000000"/>
                </a:solidFill>
                <a:latin typeface="Titillium Web Regular Bold"/>
              </a:endParaRP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476655" y="-472283"/>
              <a:ext cx="10797097" cy="13631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8787"/>
                </a:lnSpc>
                <a:spcBef>
                  <a:spcPct val="0"/>
                </a:spcBef>
              </a:pPr>
              <a:r>
                <a:rPr lang="en-US" sz="6276" dirty="0">
                  <a:solidFill>
                    <a:srgbClr val="000000"/>
                  </a:solidFill>
                  <a:latin typeface="Titillium Web Bold"/>
                </a:rPr>
                <a:t>About Us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 rot="-5400000" flipH="1">
            <a:off x="8059794" y="-8041102"/>
            <a:ext cx="2141661" cy="18283947"/>
            <a:chOff x="156485" y="39982"/>
            <a:chExt cx="7889043" cy="20979862"/>
          </a:xfrm>
        </p:grpSpPr>
        <p:sp>
          <p:nvSpPr>
            <p:cNvPr id="17" name="Freeform 17"/>
            <p:cNvSpPr/>
            <p:nvPr/>
          </p:nvSpPr>
          <p:spPr>
            <a:xfrm>
              <a:off x="156485" y="39982"/>
              <a:ext cx="7889043" cy="20979862"/>
            </a:xfrm>
            <a:custGeom>
              <a:avLst/>
              <a:gdLst/>
              <a:ahLst/>
              <a:cxnLst/>
              <a:rect l="l" t="t" r="r" b="b"/>
              <a:pathLst>
                <a:path w="7889043" h="20979862">
                  <a:moveTo>
                    <a:pt x="7889043" y="20979862"/>
                  </a:moveTo>
                  <a:lnTo>
                    <a:pt x="0" y="20979862"/>
                  </a:lnTo>
                  <a:lnTo>
                    <a:pt x="0" y="0"/>
                  </a:lnTo>
                  <a:lnTo>
                    <a:pt x="7889043" y="2097986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IN" dirty="0"/>
            </a:p>
          </p:txBody>
        </p:sp>
      </p:grpSp>
      <p:pic>
        <p:nvPicPr>
          <p:cNvPr id="18" name="Picture 7">
            <a:extLst>
              <a:ext uri="{FF2B5EF4-FFF2-40B4-BE49-F238E27FC236}">
                <a16:creationId xmlns:a16="http://schemas.microsoft.com/office/drawing/2014/main" id="{0DBA0001-756D-4668-A7E9-5F6F90666AD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0800000" flipH="1" flipV="1">
            <a:off x="15816127" y="324162"/>
            <a:ext cx="1053827" cy="124112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78518C7-FBEC-497E-9964-9F04C2377C88}"/>
              </a:ext>
            </a:extLst>
          </p:cNvPr>
          <p:cNvSpPr txBox="1"/>
          <p:nvPr/>
        </p:nvSpPr>
        <p:spPr>
          <a:xfrm>
            <a:off x="16869954" y="410477"/>
            <a:ext cx="1730547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7000" dirty="0">
                <a:solidFill>
                  <a:schemeClr val="bg1"/>
                </a:solidFill>
                <a:latin typeface="Titillium Web Bold" panose="020B0604020202020204" charset="0"/>
              </a:rPr>
              <a:t>F7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BB5A9A4-22EA-4443-B58F-256D213942E3}"/>
              </a:ext>
            </a:extLst>
          </p:cNvPr>
          <p:cNvSpPr txBox="1"/>
          <p:nvPr/>
        </p:nvSpPr>
        <p:spPr>
          <a:xfrm>
            <a:off x="228600" y="949661"/>
            <a:ext cx="8097823" cy="22595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8787"/>
              </a:lnSpc>
              <a:spcBef>
                <a:spcPct val="0"/>
              </a:spcBef>
            </a:pPr>
            <a:r>
              <a:rPr lang="en-US" sz="5000" dirty="0">
                <a:solidFill>
                  <a:srgbClr val="000000"/>
                </a:solidFill>
                <a:latin typeface="Titillium Web Bold"/>
              </a:rPr>
              <a:t>Login Page</a:t>
            </a:r>
          </a:p>
          <a:p>
            <a:pPr>
              <a:lnSpc>
                <a:spcPts val="8787"/>
              </a:lnSpc>
              <a:spcBef>
                <a:spcPct val="0"/>
              </a:spcBef>
            </a:pPr>
            <a:endParaRPr lang="en-US" sz="5000" dirty="0">
              <a:solidFill>
                <a:srgbClr val="000000"/>
              </a:solidFill>
              <a:latin typeface="Titillium Web Bold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4CC0C01-7D9B-496A-9DC2-3A14CBA84C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71111" y="8953500"/>
            <a:ext cx="1301488" cy="13014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1F29BAA-D5DC-4530-9681-661A30E522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6331" y="3282291"/>
            <a:ext cx="14639796" cy="6419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4833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6200000">
            <a:off x="7687483" y="-7651415"/>
            <a:ext cx="2901686" cy="18268544"/>
            <a:chOff x="365784" y="0"/>
            <a:chExt cx="1432895" cy="4391601"/>
          </a:xfrm>
        </p:grpSpPr>
        <p:sp>
          <p:nvSpPr>
            <p:cNvPr id="3" name="Freeform 3"/>
            <p:cNvSpPr/>
            <p:nvPr/>
          </p:nvSpPr>
          <p:spPr>
            <a:xfrm>
              <a:off x="365784" y="0"/>
              <a:ext cx="1432895" cy="4391601"/>
            </a:xfrm>
            <a:custGeom>
              <a:avLst/>
              <a:gdLst/>
              <a:ahLst/>
              <a:cxnLst/>
              <a:rect l="l" t="t" r="r" b="b"/>
              <a:pathLst>
                <a:path w="1798680" h="4391601">
                  <a:moveTo>
                    <a:pt x="0" y="0"/>
                  </a:moveTo>
                  <a:lnTo>
                    <a:pt x="899340" y="4391601"/>
                  </a:lnTo>
                  <a:lnTo>
                    <a:pt x="1798680" y="0"/>
                  </a:lnTo>
                  <a:close/>
                </a:path>
              </a:pathLst>
            </a:custGeom>
            <a:solidFill>
              <a:srgbClr val="C8EF4F"/>
            </a:solidFill>
          </p:spPr>
          <p:txBody>
            <a:bodyPr/>
            <a:lstStyle/>
            <a:p>
              <a:endParaRPr lang="en-IN" dirty="0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9518969" y="789910"/>
            <a:ext cx="8133485" cy="2135199"/>
            <a:chOff x="476655" y="-472283"/>
            <a:chExt cx="10844647" cy="2846933"/>
          </a:xfrm>
        </p:grpSpPr>
        <p:sp>
          <p:nvSpPr>
            <p:cNvPr id="14" name="TextBox 14"/>
            <p:cNvSpPr txBox="1"/>
            <p:nvPr/>
          </p:nvSpPr>
          <p:spPr>
            <a:xfrm>
              <a:off x="524204" y="1698567"/>
              <a:ext cx="10797098" cy="6760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just">
                <a:lnSpc>
                  <a:spcPts val="4100"/>
                </a:lnSpc>
                <a:spcBef>
                  <a:spcPct val="0"/>
                </a:spcBef>
              </a:pPr>
              <a:endParaRPr lang="en-US" sz="2929" u="none" dirty="0">
                <a:solidFill>
                  <a:srgbClr val="000000"/>
                </a:solidFill>
                <a:latin typeface="Titillium Web Regular Bold"/>
              </a:endParaRP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476655" y="-472283"/>
              <a:ext cx="10797097" cy="13631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8787"/>
                </a:lnSpc>
                <a:spcBef>
                  <a:spcPct val="0"/>
                </a:spcBef>
              </a:pPr>
              <a:r>
                <a:rPr lang="en-US" sz="6276" dirty="0">
                  <a:solidFill>
                    <a:srgbClr val="000000"/>
                  </a:solidFill>
                  <a:latin typeface="Titillium Web Bold"/>
                </a:rPr>
                <a:t>About Us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 rot="-5400000" flipH="1">
            <a:off x="8059794" y="-8041102"/>
            <a:ext cx="2141661" cy="18283947"/>
            <a:chOff x="156485" y="39982"/>
            <a:chExt cx="7889043" cy="20979862"/>
          </a:xfrm>
        </p:grpSpPr>
        <p:sp>
          <p:nvSpPr>
            <p:cNvPr id="17" name="Freeform 17"/>
            <p:cNvSpPr/>
            <p:nvPr/>
          </p:nvSpPr>
          <p:spPr>
            <a:xfrm>
              <a:off x="156485" y="39982"/>
              <a:ext cx="7889043" cy="20979862"/>
            </a:xfrm>
            <a:custGeom>
              <a:avLst/>
              <a:gdLst/>
              <a:ahLst/>
              <a:cxnLst/>
              <a:rect l="l" t="t" r="r" b="b"/>
              <a:pathLst>
                <a:path w="7889043" h="20979862">
                  <a:moveTo>
                    <a:pt x="7889043" y="20979862"/>
                  </a:moveTo>
                  <a:lnTo>
                    <a:pt x="0" y="20979862"/>
                  </a:lnTo>
                  <a:lnTo>
                    <a:pt x="0" y="0"/>
                  </a:lnTo>
                  <a:lnTo>
                    <a:pt x="7889043" y="2097986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IN" dirty="0"/>
            </a:p>
          </p:txBody>
        </p:sp>
      </p:grpSp>
      <p:pic>
        <p:nvPicPr>
          <p:cNvPr id="18" name="Picture 7">
            <a:extLst>
              <a:ext uri="{FF2B5EF4-FFF2-40B4-BE49-F238E27FC236}">
                <a16:creationId xmlns:a16="http://schemas.microsoft.com/office/drawing/2014/main" id="{0DBA0001-756D-4668-A7E9-5F6F90666AD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0800000" flipH="1" flipV="1">
            <a:off x="15816127" y="324162"/>
            <a:ext cx="1053827" cy="124112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78518C7-FBEC-497E-9964-9F04C2377C88}"/>
              </a:ext>
            </a:extLst>
          </p:cNvPr>
          <p:cNvSpPr txBox="1"/>
          <p:nvPr/>
        </p:nvSpPr>
        <p:spPr>
          <a:xfrm>
            <a:off x="16869954" y="410477"/>
            <a:ext cx="1730547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7000" dirty="0">
                <a:solidFill>
                  <a:schemeClr val="bg1"/>
                </a:solidFill>
                <a:latin typeface="Titillium Web Bold" panose="020B0604020202020204" charset="0"/>
              </a:rPr>
              <a:t>F7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BB5A9A4-22EA-4443-B58F-256D213942E3}"/>
              </a:ext>
            </a:extLst>
          </p:cNvPr>
          <p:cNvSpPr txBox="1"/>
          <p:nvPr/>
        </p:nvSpPr>
        <p:spPr>
          <a:xfrm>
            <a:off x="228600" y="949661"/>
            <a:ext cx="8097823" cy="22595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8787"/>
              </a:lnSpc>
              <a:spcBef>
                <a:spcPct val="0"/>
              </a:spcBef>
            </a:pPr>
            <a:r>
              <a:rPr lang="en-US" sz="5000" dirty="0" err="1">
                <a:solidFill>
                  <a:srgbClr val="000000"/>
                </a:solidFill>
                <a:latin typeface="Titillium Web Bold"/>
              </a:rPr>
              <a:t>Registartion</a:t>
            </a:r>
            <a:r>
              <a:rPr lang="en-US" sz="5000" dirty="0">
                <a:solidFill>
                  <a:srgbClr val="000000"/>
                </a:solidFill>
                <a:latin typeface="Titillium Web Bold"/>
              </a:rPr>
              <a:t> Page</a:t>
            </a:r>
          </a:p>
          <a:p>
            <a:pPr>
              <a:lnSpc>
                <a:spcPts val="8787"/>
              </a:lnSpc>
              <a:spcBef>
                <a:spcPct val="0"/>
              </a:spcBef>
            </a:pPr>
            <a:endParaRPr lang="en-US" sz="5000" dirty="0">
              <a:solidFill>
                <a:srgbClr val="000000"/>
              </a:solidFill>
              <a:latin typeface="Titillium Web Bold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4CC0C01-7D9B-496A-9DC2-3A14CBA84C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71111" y="8953500"/>
            <a:ext cx="1301488" cy="130148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2F72E25-0348-4886-8573-15233FBEFC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8800" y="3441892"/>
            <a:ext cx="13563600" cy="6064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1443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6200000">
            <a:off x="7687483" y="-7651415"/>
            <a:ext cx="2901686" cy="18268544"/>
            <a:chOff x="365784" y="0"/>
            <a:chExt cx="1432895" cy="4391601"/>
          </a:xfrm>
        </p:grpSpPr>
        <p:sp>
          <p:nvSpPr>
            <p:cNvPr id="3" name="Freeform 3"/>
            <p:cNvSpPr/>
            <p:nvPr/>
          </p:nvSpPr>
          <p:spPr>
            <a:xfrm>
              <a:off x="365784" y="0"/>
              <a:ext cx="1432895" cy="4391601"/>
            </a:xfrm>
            <a:custGeom>
              <a:avLst/>
              <a:gdLst/>
              <a:ahLst/>
              <a:cxnLst/>
              <a:rect l="l" t="t" r="r" b="b"/>
              <a:pathLst>
                <a:path w="1798680" h="4391601">
                  <a:moveTo>
                    <a:pt x="0" y="0"/>
                  </a:moveTo>
                  <a:lnTo>
                    <a:pt x="899340" y="4391601"/>
                  </a:lnTo>
                  <a:lnTo>
                    <a:pt x="1798680" y="0"/>
                  </a:lnTo>
                  <a:close/>
                </a:path>
              </a:pathLst>
            </a:custGeom>
            <a:solidFill>
              <a:srgbClr val="C8EF4F"/>
            </a:solidFill>
          </p:spPr>
          <p:txBody>
            <a:bodyPr/>
            <a:lstStyle/>
            <a:p>
              <a:endParaRPr lang="en-IN" dirty="0">
                <a:latin typeface="Titillium Web Regular Bold" panose="020B0604020202020204" charset="0"/>
              </a:endParaRP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9518969" y="789910"/>
            <a:ext cx="8133485" cy="2135199"/>
            <a:chOff x="476655" y="-472283"/>
            <a:chExt cx="10844647" cy="2846933"/>
          </a:xfrm>
        </p:grpSpPr>
        <p:sp>
          <p:nvSpPr>
            <p:cNvPr id="14" name="TextBox 14"/>
            <p:cNvSpPr txBox="1"/>
            <p:nvPr/>
          </p:nvSpPr>
          <p:spPr>
            <a:xfrm>
              <a:off x="524204" y="1698567"/>
              <a:ext cx="10797098" cy="6760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just">
                <a:lnSpc>
                  <a:spcPts val="4100"/>
                </a:lnSpc>
                <a:spcBef>
                  <a:spcPct val="0"/>
                </a:spcBef>
              </a:pPr>
              <a:endParaRPr lang="en-US" sz="2929" u="none" dirty="0">
                <a:solidFill>
                  <a:srgbClr val="000000"/>
                </a:solidFill>
                <a:latin typeface="Titillium Web Regular Bold" panose="020B0604020202020204" charset="0"/>
              </a:endParaRP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476655" y="-472283"/>
              <a:ext cx="10797098" cy="14504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8787"/>
                </a:lnSpc>
                <a:spcBef>
                  <a:spcPct val="0"/>
                </a:spcBef>
              </a:pPr>
              <a:r>
                <a:rPr lang="en-US" sz="6276" dirty="0">
                  <a:solidFill>
                    <a:srgbClr val="000000"/>
                  </a:solidFill>
                  <a:latin typeface="Titillium Web Regular Bold" panose="020B0604020202020204" charset="0"/>
                </a:rPr>
                <a:t>About Us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 rot="-5400000" flipH="1">
            <a:off x="8059794" y="-8041102"/>
            <a:ext cx="2141661" cy="18283947"/>
            <a:chOff x="156485" y="39982"/>
            <a:chExt cx="7889043" cy="20979862"/>
          </a:xfrm>
        </p:grpSpPr>
        <p:sp>
          <p:nvSpPr>
            <p:cNvPr id="17" name="Freeform 17"/>
            <p:cNvSpPr/>
            <p:nvPr/>
          </p:nvSpPr>
          <p:spPr>
            <a:xfrm>
              <a:off x="156485" y="39982"/>
              <a:ext cx="7889043" cy="20979862"/>
            </a:xfrm>
            <a:custGeom>
              <a:avLst/>
              <a:gdLst/>
              <a:ahLst/>
              <a:cxnLst/>
              <a:rect l="l" t="t" r="r" b="b"/>
              <a:pathLst>
                <a:path w="7889043" h="20979862">
                  <a:moveTo>
                    <a:pt x="7889043" y="20979862"/>
                  </a:moveTo>
                  <a:lnTo>
                    <a:pt x="0" y="20979862"/>
                  </a:lnTo>
                  <a:lnTo>
                    <a:pt x="0" y="0"/>
                  </a:lnTo>
                  <a:lnTo>
                    <a:pt x="7889043" y="2097986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IN" dirty="0">
                <a:latin typeface="Titillium Web Regular Bold" panose="020B0604020202020204" charset="0"/>
              </a:endParaRPr>
            </a:p>
          </p:txBody>
        </p:sp>
      </p:grpSp>
      <p:pic>
        <p:nvPicPr>
          <p:cNvPr id="18" name="Picture 7">
            <a:extLst>
              <a:ext uri="{FF2B5EF4-FFF2-40B4-BE49-F238E27FC236}">
                <a16:creationId xmlns:a16="http://schemas.microsoft.com/office/drawing/2014/main" id="{0DBA0001-756D-4668-A7E9-5F6F90666AD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0800000" flipH="1" flipV="1">
            <a:off x="15816127" y="324162"/>
            <a:ext cx="1053827" cy="124112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78518C7-FBEC-497E-9964-9F04C2377C88}"/>
              </a:ext>
            </a:extLst>
          </p:cNvPr>
          <p:cNvSpPr txBox="1"/>
          <p:nvPr/>
        </p:nvSpPr>
        <p:spPr>
          <a:xfrm>
            <a:off x="16869954" y="410477"/>
            <a:ext cx="1730547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7000" dirty="0">
                <a:solidFill>
                  <a:schemeClr val="bg1"/>
                </a:solidFill>
                <a:latin typeface="Titillium Web Regular Bold" panose="020B0604020202020204" charset="0"/>
              </a:rPr>
              <a:t>F7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BB5A9A4-22EA-4443-B58F-256D213942E3}"/>
              </a:ext>
            </a:extLst>
          </p:cNvPr>
          <p:cNvSpPr txBox="1"/>
          <p:nvPr/>
        </p:nvSpPr>
        <p:spPr>
          <a:xfrm>
            <a:off x="312266" y="901591"/>
            <a:ext cx="6436851" cy="3264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8787"/>
              </a:lnSpc>
              <a:spcBef>
                <a:spcPct val="0"/>
              </a:spcBef>
            </a:pPr>
            <a:r>
              <a:rPr lang="en-US" sz="5000" dirty="0">
                <a:solidFill>
                  <a:srgbClr val="000000"/>
                </a:solidFill>
                <a:latin typeface="Titillium Web Regular Bold" panose="020B0604020202020204" charset="0"/>
              </a:rPr>
              <a:t>REFERENCES</a:t>
            </a:r>
          </a:p>
          <a:p>
            <a:pPr>
              <a:lnSpc>
                <a:spcPts val="8787"/>
              </a:lnSpc>
              <a:spcBef>
                <a:spcPct val="0"/>
              </a:spcBef>
            </a:pPr>
            <a:endParaRPr lang="en-US" sz="5000" dirty="0">
              <a:solidFill>
                <a:srgbClr val="000000"/>
              </a:solidFill>
              <a:latin typeface="Titillium Web Regular Bold" panose="020B0604020202020204" charset="0"/>
            </a:endParaRPr>
          </a:p>
          <a:p>
            <a:pPr>
              <a:lnSpc>
                <a:spcPts val="8787"/>
              </a:lnSpc>
              <a:spcBef>
                <a:spcPct val="0"/>
              </a:spcBef>
            </a:pPr>
            <a:endParaRPr lang="en-US" sz="1800" dirty="0">
              <a:solidFill>
                <a:srgbClr val="000000"/>
              </a:solidFill>
              <a:latin typeface="Titillium Web Regular Bold" panose="020B0604020202020204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7BA8E666-DD14-448D-AD35-633D6C2E70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71111" y="8953500"/>
            <a:ext cx="1301488" cy="1301488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C42EEF60-FC05-460A-9B2A-96FE5A8FD8C6}"/>
              </a:ext>
            </a:extLst>
          </p:cNvPr>
          <p:cNvSpPr txBox="1"/>
          <p:nvPr/>
        </p:nvSpPr>
        <p:spPr>
          <a:xfrm>
            <a:off x="1219200" y="3851403"/>
            <a:ext cx="930859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IN" sz="2800" dirty="0">
                <a:hlinkClick r:id="rId5" tooltip="https://www.livestrong.com/"/>
              </a:rPr>
              <a:t>https://www.livestrong.com/</a:t>
            </a:r>
            <a:endParaRPr lang="en-IN" sz="28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4B79EB9-2AEA-4550-87E4-9C5AF6639E66}"/>
              </a:ext>
            </a:extLst>
          </p:cNvPr>
          <p:cNvSpPr txBox="1"/>
          <p:nvPr/>
        </p:nvSpPr>
        <p:spPr>
          <a:xfrm>
            <a:off x="1219200" y="5197347"/>
            <a:ext cx="930859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IN" sz="2800" dirty="0">
                <a:hlinkClick r:id="rId6" tooltip="https://www.bodybuilding.com/"/>
              </a:rPr>
              <a:t>https://www.bodybuilding.com</a:t>
            </a:r>
            <a:r>
              <a:rPr lang="en-IN" dirty="0">
                <a:hlinkClick r:id="rId6" tooltip="https://www.bodybuilding.com/"/>
              </a:rPr>
              <a:t>/</a:t>
            </a:r>
            <a:endParaRPr lang="en-IN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5F454C4-D01E-48F0-BA35-2F6F06FF7840}"/>
              </a:ext>
            </a:extLst>
          </p:cNvPr>
          <p:cNvSpPr txBox="1"/>
          <p:nvPr/>
        </p:nvSpPr>
        <p:spPr>
          <a:xfrm>
            <a:off x="1219200" y="4512945"/>
            <a:ext cx="930859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IN" sz="2800" dirty="0">
                <a:hlinkClick r:id="rId7" tooltip="https://www.crossfit.com/"/>
              </a:rPr>
              <a:t>https://www.crossfit.com/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31035645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6200000">
            <a:off x="7687483" y="-7651415"/>
            <a:ext cx="2901686" cy="18268544"/>
            <a:chOff x="365784" y="0"/>
            <a:chExt cx="1432895" cy="4391601"/>
          </a:xfrm>
        </p:grpSpPr>
        <p:sp>
          <p:nvSpPr>
            <p:cNvPr id="3" name="Freeform 3"/>
            <p:cNvSpPr/>
            <p:nvPr/>
          </p:nvSpPr>
          <p:spPr>
            <a:xfrm>
              <a:off x="365784" y="0"/>
              <a:ext cx="1432895" cy="4391601"/>
            </a:xfrm>
            <a:custGeom>
              <a:avLst/>
              <a:gdLst/>
              <a:ahLst/>
              <a:cxnLst/>
              <a:rect l="l" t="t" r="r" b="b"/>
              <a:pathLst>
                <a:path w="1798680" h="4391601">
                  <a:moveTo>
                    <a:pt x="0" y="0"/>
                  </a:moveTo>
                  <a:lnTo>
                    <a:pt x="899340" y="4391601"/>
                  </a:lnTo>
                  <a:lnTo>
                    <a:pt x="1798680" y="0"/>
                  </a:lnTo>
                  <a:close/>
                </a:path>
              </a:pathLst>
            </a:custGeom>
            <a:solidFill>
              <a:srgbClr val="C8EF4F"/>
            </a:solidFill>
          </p:spPr>
          <p:txBody>
            <a:bodyPr/>
            <a:lstStyle/>
            <a:p>
              <a:endParaRPr lang="en-IN" dirty="0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9518969" y="789910"/>
            <a:ext cx="8133485" cy="2135199"/>
            <a:chOff x="476655" y="-472283"/>
            <a:chExt cx="10844647" cy="2846933"/>
          </a:xfrm>
        </p:grpSpPr>
        <p:sp>
          <p:nvSpPr>
            <p:cNvPr id="14" name="TextBox 14"/>
            <p:cNvSpPr txBox="1"/>
            <p:nvPr/>
          </p:nvSpPr>
          <p:spPr>
            <a:xfrm>
              <a:off x="524204" y="1698567"/>
              <a:ext cx="10797098" cy="6760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just">
                <a:lnSpc>
                  <a:spcPts val="4100"/>
                </a:lnSpc>
                <a:spcBef>
                  <a:spcPct val="0"/>
                </a:spcBef>
              </a:pPr>
              <a:endParaRPr lang="en-US" sz="2929" u="none" dirty="0">
                <a:solidFill>
                  <a:srgbClr val="000000"/>
                </a:solidFill>
                <a:latin typeface="Titillium Web Regular Bold"/>
              </a:endParaRP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476655" y="-472283"/>
              <a:ext cx="10797097" cy="13631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8787"/>
                </a:lnSpc>
                <a:spcBef>
                  <a:spcPct val="0"/>
                </a:spcBef>
              </a:pPr>
              <a:r>
                <a:rPr lang="en-US" sz="6276" dirty="0">
                  <a:solidFill>
                    <a:srgbClr val="000000"/>
                  </a:solidFill>
                  <a:latin typeface="Titillium Web Bold"/>
                </a:rPr>
                <a:t>About Us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 rot="-5400000" flipH="1">
            <a:off x="8059794" y="-8041102"/>
            <a:ext cx="2141661" cy="18283947"/>
            <a:chOff x="156485" y="39982"/>
            <a:chExt cx="7889043" cy="20979862"/>
          </a:xfrm>
        </p:grpSpPr>
        <p:sp>
          <p:nvSpPr>
            <p:cNvPr id="17" name="Freeform 17"/>
            <p:cNvSpPr/>
            <p:nvPr/>
          </p:nvSpPr>
          <p:spPr>
            <a:xfrm>
              <a:off x="156485" y="39982"/>
              <a:ext cx="7889043" cy="20979862"/>
            </a:xfrm>
            <a:custGeom>
              <a:avLst/>
              <a:gdLst/>
              <a:ahLst/>
              <a:cxnLst/>
              <a:rect l="l" t="t" r="r" b="b"/>
              <a:pathLst>
                <a:path w="7889043" h="20979862">
                  <a:moveTo>
                    <a:pt x="7889043" y="20979862"/>
                  </a:moveTo>
                  <a:lnTo>
                    <a:pt x="0" y="20979862"/>
                  </a:lnTo>
                  <a:lnTo>
                    <a:pt x="0" y="0"/>
                  </a:lnTo>
                  <a:lnTo>
                    <a:pt x="7889043" y="2097986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IN" dirty="0"/>
            </a:p>
          </p:txBody>
        </p:sp>
      </p:grpSp>
      <p:pic>
        <p:nvPicPr>
          <p:cNvPr id="18" name="Picture 7">
            <a:extLst>
              <a:ext uri="{FF2B5EF4-FFF2-40B4-BE49-F238E27FC236}">
                <a16:creationId xmlns:a16="http://schemas.microsoft.com/office/drawing/2014/main" id="{0DBA0001-756D-4668-A7E9-5F6F90666AD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0800000" flipH="1" flipV="1">
            <a:off x="15816127" y="324162"/>
            <a:ext cx="1053827" cy="124112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78518C7-FBEC-497E-9964-9F04C2377C88}"/>
              </a:ext>
            </a:extLst>
          </p:cNvPr>
          <p:cNvSpPr txBox="1"/>
          <p:nvPr/>
        </p:nvSpPr>
        <p:spPr>
          <a:xfrm>
            <a:off x="16869954" y="410477"/>
            <a:ext cx="1730547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7000" dirty="0">
                <a:solidFill>
                  <a:schemeClr val="bg1"/>
                </a:solidFill>
                <a:latin typeface="Titillium Web Bold" panose="020B0604020202020204" charset="0"/>
              </a:rPr>
              <a:t>F7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BB5A9A4-22EA-4443-B58F-256D213942E3}"/>
              </a:ext>
            </a:extLst>
          </p:cNvPr>
          <p:cNvSpPr txBox="1"/>
          <p:nvPr/>
        </p:nvSpPr>
        <p:spPr>
          <a:xfrm>
            <a:off x="228600" y="949661"/>
            <a:ext cx="8097823" cy="11310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8787"/>
              </a:lnSpc>
              <a:spcBef>
                <a:spcPct val="0"/>
              </a:spcBef>
            </a:pPr>
            <a:r>
              <a:rPr lang="en-US" sz="5000" dirty="0">
                <a:solidFill>
                  <a:srgbClr val="000000"/>
                </a:solidFill>
                <a:latin typeface="Titillium Web Bold"/>
              </a:rPr>
              <a:t>TEAM PRESENTATION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4CC0C01-7D9B-496A-9DC2-3A14CBA84C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71111" y="8953500"/>
            <a:ext cx="1301488" cy="130148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2A82692-DB83-4C80-A6BC-24E4744D91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93958" y="4018407"/>
            <a:ext cx="3436642" cy="343664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6FAA4164-91B9-4A2A-94B0-82EF837EB039}"/>
              </a:ext>
            </a:extLst>
          </p:cNvPr>
          <p:cNvSpPr txBox="1"/>
          <p:nvPr/>
        </p:nvSpPr>
        <p:spPr>
          <a:xfrm>
            <a:off x="9847290" y="7745226"/>
            <a:ext cx="932997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000" b="1" dirty="0">
                <a:solidFill>
                  <a:srgbClr val="92D050"/>
                </a:solidFill>
                <a:latin typeface="Barlow"/>
                <a:ea typeface="Barlow"/>
                <a:cs typeface="Barlow"/>
                <a:sym typeface="Barlow"/>
              </a:rPr>
              <a:t>DEEP DHADUK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000" dirty="0">
                <a:latin typeface="Barlow"/>
                <a:ea typeface="Barlow"/>
                <a:cs typeface="Barlow"/>
                <a:sym typeface="Barlow"/>
              </a:rPr>
              <a:t>20DCE024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5A9C44-9CED-4969-9E2A-EF2B8CD5C06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3645050"/>
            <a:ext cx="3810000" cy="381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C920884-4782-45EA-9D86-9E9DE94E911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1135" y="4018407"/>
            <a:ext cx="3436643" cy="343664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73BE3A10-4BC8-42BB-B686-C3B521F8A84E}"/>
              </a:ext>
            </a:extLst>
          </p:cNvPr>
          <p:cNvSpPr txBox="1"/>
          <p:nvPr/>
        </p:nvSpPr>
        <p:spPr>
          <a:xfrm>
            <a:off x="4322275" y="7759450"/>
            <a:ext cx="961669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000" b="1" dirty="0">
                <a:solidFill>
                  <a:srgbClr val="92D050"/>
                </a:solidFill>
                <a:latin typeface="Barlow"/>
                <a:ea typeface="Barlow"/>
                <a:cs typeface="Barlow"/>
                <a:sym typeface="Barlow"/>
              </a:rPr>
              <a:t>KHUSHBU CHAUHAN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000" dirty="0">
                <a:latin typeface="Barlow"/>
                <a:ea typeface="Barlow"/>
                <a:cs typeface="Barlow"/>
                <a:sym typeface="Barlow"/>
              </a:rPr>
              <a:t>20DCE016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D05293B-C0DE-4E40-A4DA-DE1889E54983}"/>
              </a:ext>
            </a:extLst>
          </p:cNvPr>
          <p:cNvSpPr txBox="1"/>
          <p:nvPr/>
        </p:nvSpPr>
        <p:spPr>
          <a:xfrm>
            <a:off x="-1175987" y="7763013"/>
            <a:ext cx="961669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000" b="1" dirty="0">
                <a:solidFill>
                  <a:srgbClr val="92D050"/>
                </a:solidFill>
                <a:latin typeface="Barlow"/>
                <a:ea typeface="Barlow"/>
                <a:cs typeface="Barlow"/>
                <a:sym typeface="Barlow"/>
              </a:rPr>
              <a:t>YATHARTH CHAUHAN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000" dirty="0">
                <a:latin typeface="Barlow"/>
                <a:ea typeface="Barlow"/>
                <a:cs typeface="Barlow"/>
                <a:sym typeface="Barlow"/>
              </a:rPr>
              <a:t>20DCE019</a:t>
            </a:r>
          </a:p>
        </p:txBody>
      </p:sp>
    </p:spTree>
    <p:extLst>
      <p:ext uri="{BB962C8B-B14F-4D97-AF65-F5344CB8AC3E}">
        <p14:creationId xmlns:p14="http://schemas.microsoft.com/office/powerpoint/2010/main" val="18035205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6200000">
            <a:off x="7687483" y="-7651415"/>
            <a:ext cx="2901686" cy="18268544"/>
            <a:chOff x="365784" y="0"/>
            <a:chExt cx="1432895" cy="4391601"/>
          </a:xfrm>
        </p:grpSpPr>
        <p:sp>
          <p:nvSpPr>
            <p:cNvPr id="3" name="Freeform 3"/>
            <p:cNvSpPr/>
            <p:nvPr/>
          </p:nvSpPr>
          <p:spPr>
            <a:xfrm>
              <a:off x="365784" y="0"/>
              <a:ext cx="1432895" cy="4391601"/>
            </a:xfrm>
            <a:custGeom>
              <a:avLst/>
              <a:gdLst/>
              <a:ahLst/>
              <a:cxnLst/>
              <a:rect l="l" t="t" r="r" b="b"/>
              <a:pathLst>
                <a:path w="1798680" h="4391601">
                  <a:moveTo>
                    <a:pt x="0" y="0"/>
                  </a:moveTo>
                  <a:lnTo>
                    <a:pt x="899340" y="4391601"/>
                  </a:lnTo>
                  <a:lnTo>
                    <a:pt x="1798680" y="0"/>
                  </a:lnTo>
                  <a:close/>
                </a:path>
              </a:pathLst>
            </a:custGeom>
            <a:solidFill>
              <a:srgbClr val="C8EF4F"/>
            </a:solidFill>
          </p:spPr>
          <p:txBody>
            <a:bodyPr/>
            <a:lstStyle/>
            <a:p>
              <a:endParaRPr lang="en-IN" dirty="0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9518969" y="789910"/>
            <a:ext cx="8133485" cy="2135199"/>
            <a:chOff x="476655" y="-472283"/>
            <a:chExt cx="10844647" cy="2846933"/>
          </a:xfrm>
        </p:grpSpPr>
        <p:sp>
          <p:nvSpPr>
            <p:cNvPr id="14" name="TextBox 14"/>
            <p:cNvSpPr txBox="1"/>
            <p:nvPr/>
          </p:nvSpPr>
          <p:spPr>
            <a:xfrm>
              <a:off x="524204" y="1698567"/>
              <a:ext cx="10797098" cy="6760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just">
                <a:lnSpc>
                  <a:spcPts val="4100"/>
                </a:lnSpc>
                <a:spcBef>
                  <a:spcPct val="0"/>
                </a:spcBef>
              </a:pPr>
              <a:endParaRPr lang="en-US" sz="2929" u="none" dirty="0">
                <a:solidFill>
                  <a:srgbClr val="000000"/>
                </a:solidFill>
                <a:latin typeface="Titillium Web Regular Bold"/>
              </a:endParaRP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476655" y="-472283"/>
              <a:ext cx="10797097" cy="13631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8787"/>
                </a:lnSpc>
                <a:spcBef>
                  <a:spcPct val="0"/>
                </a:spcBef>
              </a:pPr>
              <a:r>
                <a:rPr lang="en-US" sz="6276" dirty="0">
                  <a:solidFill>
                    <a:srgbClr val="000000"/>
                  </a:solidFill>
                  <a:latin typeface="Titillium Web Bold"/>
                </a:rPr>
                <a:t>About Us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 rot="-5400000" flipH="1">
            <a:off x="8059794" y="-8041102"/>
            <a:ext cx="2141661" cy="18283947"/>
            <a:chOff x="156485" y="39982"/>
            <a:chExt cx="7889043" cy="20979862"/>
          </a:xfrm>
        </p:grpSpPr>
        <p:sp>
          <p:nvSpPr>
            <p:cNvPr id="17" name="Freeform 17"/>
            <p:cNvSpPr/>
            <p:nvPr/>
          </p:nvSpPr>
          <p:spPr>
            <a:xfrm>
              <a:off x="156485" y="39982"/>
              <a:ext cx="7889043" cy="20979862"/>
            </a:xfrm>
            <a:custGeom>
              <a:avLst/>
              <a:gdLst/>
              <a:ahLst/>
              <a:cxnLst/>
              <a:rect l="l" t="t" r="r" b="b"/>
              <a:pathLst>
                <a:path w="7889043" h="20979862">
                  <a:moveTo>
                    <a:pt x="7889043" y="20979862"/>
                  </a:moveTo>
                  <a:lnTo>
                    <a:pt x="0" y="20979862"/>
                  </a:lnTo>
                  <a:lnTo>
                    <a:pt x="0" y="0"/>
                  </a:lnTo>
                  <a:lnTo>
                    <a:pt x="7889043" y="2097986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IN" dirty="0"/>
            </a:p>
          </p:txBody>
        </p:sp>
      </p:grpSp>
      <p:pic>
        <p:nvPicPr>
          <p:cNvPr id="18" name="Picture 7">
            <a:extLst>
              <a:ext uri="{FF2B5EF4-FFF2-40B4-BE49-F238E27FC236}">
                <a16:creationId xmlns:a16="http://schemas.microsoft.com/office/drawing/2014/main" id="{0DBA0001-756D-4668-A7E9-5F6F90666AD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0800000" flipH="1" flipV="1">
            <a:off x="15816127" y="324162"/>
            <a:ext cx="1053827" cy="124112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78518C7-FBEC-497E-9964-9F04C2377C88}"/>
              </a:ext>
            </a:extLst>
          </p:cNvPr>
          <p:cNvSpPr txBox="1"/>
          <p:nvPr/>
        </p:nvSpPr>
        <p:spPr>
          <a:xfrm>
            <a:off x="16869954" y="410477"/>
            <a:ext cx="1730547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7000" dirty="0">
                <a:solidFill>
                  <a:schemeClr val="bg1"/>
                </a:solidFill>
                <a:latin typeface="Titillium Web Bold" panose="020B0604020202020204" charset="0"/>
              </a:rPr>
              <a:t>F7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BB5A9A4-22EA-4443-B58F-256D213942E3}"/>
              </a:ext>
            </a:extLst>
          </p:cNvPr>
          <p:cNvSpPr txBox="1"/>
          <p:nvPr/>
        </p:nvSpPr>
        <p:spPr>
          <a:xfrm>
            <a:off x="228600" y="812512"/>
            <a:ext cx="8097823" cy="11310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8787"/>
              </a:lnSpc>
              <a:spcBef>
                <a:spcPct val="0"/>
              </a:spcBef>
            </a:pPr>
            <a:r>
              <a:rPr lang="en-US" sz="5000" dirty="0">
                <a:solidFill>
                  <a:srgbClr val="000000"/>
                </a:solidFill>
                <a:latin typeface="Titillium Web Bold"/>
              </a:rPr>
              <a:t>AT THE END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5563FD8-3472-4A73-A442-73EEF57A40E4}"/>
              </a:ext>
            </a:extLst>
          </p:cNvPr>
          <p:cNvSpPr txBox="1"/>
          <p:nvPr/>
        </p:nvSpPr>
        <p:spPr>
          <a:xfrm>
            <a:off x="4885766" y="4533900"/>
            <a:ext cx="997323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2000" dirty="0">
                <a:latin typeface="Titillium Web Regular Bold" panose="020B0604020202020204" charset="0"/>
              </a:rPr>
              <a:t>THANK YOU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0718A630-540B-4C23-B7C2-F5E56B59D9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71111" y="8953500"/>
            <a:ext cx="1301488" cy="130148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06F6961-F236-4FEC-871B-4A3648C64A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564" y="6819900"/>
            <a:ext cx="5791219" cy="5791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2531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6200000">
            <a:off x="7687483" y="-7651415"/>
            <a:ext cx="2901686" cy="18268544"/>
            <a:chOff x="365784" y="0"/>
            <a:chExt cx="1432895" cy="4391601"/>
          </a:xfrm>
        </p:grpSpPr>
        <p:sp>
          <p:nvSpPr>
            <p:cNvPr id="3" name="Freeform 3"/>
            <p:cNvSpPr/>
            <p:nvPr/>
          </p:nvSpPr>
          <p:spPr>
            <a:xfrm>
              <a:off x="365784" y="0"/>
              <a:ext cx="1432895" cy="4391601"/>
            </a:xfrm>
            <a:custGeom>
              <a:avLst/>
              <a:gdLst/>
              <a:ahLst/>
              <a:cxnLst/>
              <a:rect l="l" t="t" r="r" b="b"/>
              <a:pathLst>
                <a:path w="1798680" h="4391601">
                  <a:moveTo>
                    <a:pt x="0" y="0"/>
                  </a:moveTo>
                  <a:lnTo>
                    <a:pt x="899340" y="4391601"/>
                  </a:lnTo>
                  <a:lnTo>
                    <a:pt x="1798680" y="0"/>
                  </a:lnTo>
                  <a:close/>
                </a:path>
              </a:pathLst>
            </a:custGeom>
            <a:solidFill>
              <a:srgbClr val="C8EF4F"/>
            </a:solidFill>
          </p:spPr>
          <p:txBody>
            <a:bodyPr/>
            <a:lstStyle/>
            <a:p>
              <a:endParaRPr lang="en-IN" dirty="0"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533400" y="3327517"/>
            <a:ext cx="18371901" cy="66460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42950" indent="-742950" fontAlgn="base">
              <a:buFont typeface="Wingdings" panose="05000000000000000000" pitchFamily="2" charset="2"/>
              <a:buChar char="§"/>
            </a:pPr>
            <a:r>
              <a:rPr lang="en-US" sz="3500" b="1" dirty="0">
                <a:latin typeface="Titillium Web Regular Bold" panose="020B0604020202020204" charset="0"/>
                <a:cs typeface="Times New Roman" panose="02020603050405020304" pitchFamily="18" charset="0"/>
              </a:rPr>
              <a:t>Introduction</a:t>
            </a:r>
          </a:p>
          <a:p>
            <a:pPr marL="742950" indent="-742950" fontAlgn="base">
              <a:buFont typeface="Wingdings" panose="05000000000000000000" pitchFamily="2" charset="2"/>
              <a:buChar char="§"/>
            </a:pPr>
            <a:r>
              <a:rPr lang="en-US" sz="3500" b="1" dirty="0">
                <a:latin typeface="Titillium Web Regular Bold" panose="020B0604020202020204" charset="0"/>
                <a:cs typeface="Times New Roman" panose="02020603050405020304" pitchFamily="18" charset="0"/>
              </a:rPr>
              <a:t>Objective</a:t>
            </a:r>
          </a:p>
          <a:p>
            <a:pPr marL="742950" indent="-742950" fontAlgn="base">
              <a:buFont typeface="Wingdings" panose="05000000000000000000" pitchFamily="2" charset="2"/>
              <a:buChar char="§"/>
            </a:pPr>
            <a:r>
              <a:rPr lang="en-US" sz="3500" b="1" dirty="0">
                <a:latin typeface="Titillium Web Regular Bold" panose="020B0604020202020204" charset="0"/>
                <a:cs typeface="Times New Roman" panose="02020603050405020304" pitchFamily="18" charset="0"/>
              </a:rPr>
              <a:t>About Project</a:t>
            </a:r>
          </a:p>
          <a:p>
            <a:pPr marL="742950" indent="-742950" fontAlgn="base">
              <a:buFont typeface="Wingdings" panose="05000000000000000000" pitchFamily="2" charset="2"/>
              <a:buChar char="§"/>
            </a:pPr>
            <a:r>
              <a:rPr lang="en-US" sz="3500" b="1" dirty="0">
                <a:latin typeface="Titillium Web Regular Bold" panose="020B0604020202020204" charset="0"/>
                <a:cs typeface="Times New Roman" panose="02020603050405020304" pitchFamily="18" charset="0"/>
              </a:rPr>
              <a:t>Problem System</a:t>
            </a:r>
          </a:p>
          <a:p>
            <a:pPr marL="742950" indent="-742950" fontAlgn="base">
              <a:buFont typeface="Wingdings" panose="05000000000000000000" pitchFamily="2" charset="2"/>
              <a:buChar char="§"/>
            </a:pPr>
            <a:r>
              <a:rPr lang="en-US" sz="3500" b="1" dirty="0">
                <a:latin typeface="Titillium Web Regular Bold" panose="020B0604020202020204" charset="0"/>
                <a:cs typeface="Times New Roman" panose="02020603050405020304" pitchFamily="18" charset="0"/>
              </a:rPr>
              <a:t>Limitation of Existing System</a:t>
            </a:r>
          </a:p>
          <a:p>
            <a:pPr marL="742950" indent="-742950" fontAlgn="base">
              <a:buFont typeface="Wingdings" panose="05000000000000000000" pitchFamily="2" charset="2"/>
              <a:buChar char="§"/>
            </a:pPr>
            <a:r>
              <a:rPr lang="en-US" sz="3500" b="1" dirty="0">
                <a:latin typeface="Titillium Web Regular Bold" panose="020B0604020202020204" charset="0"/>
                <a:cs typeface="Times New Roman" panose="02020603050405020304" pitchFamily="18" charset="0"/>
              </a:rPr>
              <a:t>Features and Technology</a:t>
            </a:r>
          </a:p>
          <a:p>
            <a:pPr marL="742950" indent="-742950" fontAlgn="base">
              <a:buFont typeface="Wingdings" panose="05000000000000000000" pitchFamily="2" charset="2"/>
              <a:buChar char="§"/>
            </a:pPr>
            <a:r>
              <a:rPr lang="en-US" sz="3500" b="1" dirty="0">
                <a:latin typeface="Titillium Web Regular Bold" panose="020B0604020202020204" charset="0"/>
                <a:cs typeface="Times New Roman" panose="02020603050405020304" pitchFamily="18" charset="0"/>
              </a:rPr>
              <a:t>Hardware and Software Specification</a:t>
            </a:r>
          </a:p>
          <a:p>
            <a:pPr marL="742950" indent="-742950" fontAlgn="base">
              <a:buFont typeface="Wingdings" panose="05000000000000000000" pitchFamily="2" charset="2"/>
              <a:buChar char="§"/>
            </a:pPr>
            <a:r>
              <a:rPr lang="en-US" sz="3500" b="1" dirty="0">
                <a:latin typeface="Titillium Web Regular Bold" panose="020B0604020202020204" charset="0"/>
                <a:cs typeface="Times New Roman" panose="02020603050405020304" pitchFamily="18" charset="0"/>
              </a:rPr>
              <a:t>Flow Chart</a:t>
            </a:r>
          </a:p>
          <a:p>
            <a:pPr marL="742950" indent="-742950" fontAlgn="base">
              <a:buFont typeface="Wingdings" panose="05000000000000000000" pitchFamily="2" charset="2"/>
              <a:buChar char="§"/>
            </a:pPr>
            <a:r>
              <a:rPr lang="en-US" sz="3500" b="1" dirty="0">
                <a:latin typeface="Titillium Web Regular Bold" panose="020B0604020202020204" charset="0"/>
                <a:cs typeface="Times New Roman" panose="02020603050405020304" pitchFamily="18" charset="0"/>
              </a:rPr>
              <a:t>Gantt Chart</a:t>
            </a:r>
          </a:p>
          <a:p>
            <a:pPr marL="742950" indent="-742950" fontAlgn="base">
              <a:buFont typeface="Wingdings" panose="05000000000000000000" pitchFamily="2" charset="2"/>
              <a:buChar char="§"/>
            </a:pPr>
            <a:r>
              <a:rPr lang="en-US" sz="3500" b="1" dirty="0">
                <a:latin typeface="Titillium Web Regular Bold" panose="020B0604020202020204" charset="0"/>
                <a:cs typeface="Times New Roman" panose="02020603050405020304" pitchFamily="18" charset="0"/>
              </a:rPr>
              <a:t>References</a:t>
            </a:r>
          </a:p>
          <a:p>
            <a:pPr marL="742950" indent="-742950" fontAlgn="base">
              <a:buFont typeface="Wingdings" panose="05000000000000000000" pitchFamily="2" charset="2"/>
              <a:buChar char="§"/>
            </a:pPr>
            <a:r>
              <a:rPr lang="en-US" sz="3500" b="1" dirty="0">
                <a:latin typeface="Titillium Web Regular Bold" panose="020B0604020202020204" charset="0"/>
                <a:cs typeface="Times New Roman" panose="02020603050405020304" pitchFamily="18" charset="0"/>
              </a:rPr>
              <a:t>Team Presentation</a:t>
            </a:r>
          </a:p>
          <a:p>
            <a:pPr>
              <a:lnSpc>
                <a:spcPts val="6144"/>
              </a:lnSpc>
              <a:spcBef>
                <a:spcPct val="0"/>
              </a:spcBef>
            </a:pPr>
            <a:endParaRPr lang="en-US" sz="3500" b="1" spc="219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tillium Web Regular Bold" panose="020B0604020202020204" charset="0"/>
              <a:cs typeface="Times New Roman" panose="02020603050405020304" pitchFamily="18" charset="0"/>
            </a:endParaRPr>
          </a:p>
        </p:txBody>
      </p:sp>
      <p:grpSp>
        <p:nvGrpSpPr>
          <p:cNvPr id="13" name="Group 13"/>
          <p:cNvGrpSpPr/>
          <p:nvPr/>
        </p:nvGrpSpPr>
        <p:grpSpPr>
          <a:xfrm>
            <a:off x="9518969" y="789910"/>
            <a:ext cx="8133485" cy="2135199"/>
            <a:chOff x="476655" y="-472283"/>
            <a:chExt cx="10844647" cy="2846933"/>
          </a:xfrm>
        </p:grpSpPr>
        <p:sp>
          <p:nvSpPr>
            <p:cNvPr id="14" name="TextBox 14"/>
            <p:cNvSpPr txBox="1"/>
            <p:nvPr/>
          </p:nvSpPr>
          <p:spPr>
            <a:xfrm>
              <a:off x="524204" y="1698567"/>
              <a:ext cx="10797098" cy="6760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just">
                <a:lnSpc>
                  <a:spcPts val="4100"/>
                </a:lnSpc>
                <a:spcBef>
                  <a:spcPct val="0"/>
                </a:spcBef>
              </a:pPr>
              <a:endParaRPr lang="en-US" sz="2929" u="none" dirty="0">
                <a:solidFill>
                  <a:srgbClr val="000000"/>
                </a:solidFill>
                <a:latin typeface="Titillium Web Regular Bold"/>
              </a:endParaRP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476655" y="-472283"/>
              <a:ext cx="10797097" cy="13631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8787"/>
                </a:lnSpc>
                <a:spcBef>
                  <a:spcPct val="0"/>
                </a:spcBef>
              </a:pPr>
              <a:r>
                <a:rPr lang="en-US" sz="6276" dirty="0">
                  <a:solidFill>
                    <a:srgbClr val="000000"/>
                  </a:solidFill>
                  <a:latin typeface="Titillium Web Bold"/>
                </a:rPr>
                <a:t>About Us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 rot="-5400000" flipH="1">
            <a:off x="8059794" y="-8041102"/>
            <a:ext cx="2141661" cy="18283947"/>
            <a:chOff x="156485" y="39982"/>
            <a:chExt cx="7889043" cy="20979862"/>
          </a:xfrm>
        </p:grpSpPr>
        <p:sp>
          <p:nvSpPr>
            <p:cNvPr id="17" name="Freeform 17"/>
            <p:cNvSpPr/>
            <p:nvPr/>
          </p:nvSpPr>
          <p:spPr>
            <a:xfrm>
              <a:off x="156485" y="39982"/>
              <a:ext cx="7889043" cy="20979862"/>
            </a:xfrm>
            <a:custGeom>
              <a:avLst/>
              <a:gdLst/>
              <a:ahLst/>
              <a:cxnLst/>
              <a:rect l="l" t="t" r="r" b="b"/>
              <a:pathLst>
                <a:path w="7889043" h="20979862">
                  <a:moveTo>
                    <a:pt x="7889043" y="20979862"/>
                  </a:moveTo>
                  <a:lnTo>
                    <a:pt x="0" y="20979862"/>
                  </a:lnTo>
                  <a:lnTo>
                    <a:pt x="0" y="0"/>
                  </a:lnTo>
                  <a:lnTo>
                    <a:pt x="7889043" y="2097986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IN" dirty="0"/>
            </a:p>
          </p:txBody>
        </p:sp>
      </p:grpSp>
      <p:pic>
        <p:nvPicPr>
          <p:cNvPr id="18" name="Picture 7">
            <a:extLst>
              <a:ext uri="{FF2B5EF4-FFF2-40B4-BE49-F238E27FC236}">
                <a16:creationId xmlns:a16="http://schemas.microsoft.com/office/drawing/2014/main" id="{0DBA0001-756D-4668-A7E9-5F6F90666AD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0800000" flipH="1" flipV="1">
            <a:off x="15816127" y="324162"/>
            <a:ext cx="1053827" cy="124112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78518C7-FBEC-497E-9964-9F04C2377C88}"/>
              </a:ext>
            </a:extLst>
          </p:cNvPr>
          <p:cNvSpPr txBox="1"/>
          <p:nvPr/>
        </p:nvSpPr>
        <p:spPr>
          <a:xfrm>
            <a:off x="16869954" y="410477"/>
            <a:ext cx="1730547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7000" dirty="0">
                <a:solidFill>
                  <a:schemeClr val="bg1"/>
                </a:solidFill>
                <a:latin typeface="Titillium Web Bold" panose="020B0604020202020204" charset="0"/>
              </a:rPr>
              <a:t>F7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BB5A9A4-22EA-4443-B58F-256D213942E3}"/>
              </a:ext>
            </a:extLst>
          </p:cNvPr>
          <p:cNvSpPr txBox="1"/>
          <p:nvPr/>
        </p:nvSpPr>
        <p:spPr>
          <a:xfrm>
            <a:off x="228600" y="949661"/>
            <a:ext cx="6436851" cy="21364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8787"/>
              </a:lnSpc>
              <a:spcBef>
                <a:spcPct val="0"/>
              </a:spcBef>
            </a:pPr>
            <a:r>
              <a:rPr lang="en-US" sz="5000" dirty="0">
                <a:solidFill>
                  <a:srgbClr val="000000"/>
                </a:solidFill>
                <a:latin typeface="Titillium Web Bold"/>
              </a:rPr>
              <a:t>AGENDA</a:t>
            </a:r>
          </a:p>
          <a:p>
            <a:pPr>
              <a:lnSpc>
                <a:spcPts val="8787"/>
              </a:lnSpc>
              <a:spcBef>
                <a:spcPct val="0"/>
              </a:spcBef>
            </a:pPr>
            <a:endParaRPr lang="en-US" sz="1800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tillium Web Bold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77A7F9F-D37F-40CF-B80C-56A431B4A7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71111" y="8953500"/>
            <a:ext cx="1301488" cy="1301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3650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6200000">
            <a:off x="7687483" y="-7651415"/>
            <a:ext cx="2901686" cy="18268544"/>
            <a:chOff x="365784" y="0"/>
            <a:chExt cx="1432895" cy="4391601"/>
          </a:xfrm>
        </p:grpSpPr>
        <p:sp>
          <p:nvSpPr>
            <p:cNvPr id="3" name="Freeform 3"/>
            <p:cNvSpPr/>
            <p:nvPr/>
          </p:nvSpPr>
          <p:spPr>
            <a:xfrm>
              <a:off x="365784" y="0"/>
              <a:ext cx="1432895" cy="4391601"/>
            </a:xfrm>
            <a:custGeom>
              <a:avLst/>
              <a:gdLst/>
              <a:ahLst/>
              <a:cxnLst/>
              <a:rect l="l" t="t" r="r" b="b"/>
              <a:pathLst>
                <a:path w="1798680" h="4391601">
                  <a:moveTo>
                    <a:pt x="0" y="0"/>
                  </a:moveTo>
                  <a:lnTo>
                    <a:pt x="899340" y="4391601"/>
                  </a:lnTo>
                  <a:lnTo>
                    <a:pt x="1798680" y="0"/>
                  </a:lnTo>
                  <a:close/>
                </a:path>
              </a:pathLst>
            </a:custGeom>
            <a:solidFill>
              <a:srgbClr val="C8EF4F"/>
            </a:solidFill>
          </p:spPr>
          <p:txBody>
            <a:bodyPr/>
            <a:lstStyle/>
            <a:p>
              <a:endParaRPr lang="en-IN" dirty="0">
                <a:latin typeface="Titillium Web Regular Bold" panose="020B0604020202020204" charset="0"/>
              </a:endParaRP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9518969" y="789910"/>
            <a:ext cx="8133485" cy="2135199"/>
            <a:chOff x="476655" y="-472283"/>
            <a:chExt cx="10844647" cy="2846933"/>
          </a:xfrm>
        </p:grpSpPr>
        <p:sp>
          <p:nvSpPr>
            <p:cNvPr id="14" name="TextBox 14"/>
            <p:cNvSpPr txBox="1"/>
            <p:nvPr/>
          </p:nvSpPr>
          <p:spPr>
            <a:xfrm>
              <a:off x="524204" y="1698567"/>
              <a:ext cx="10797098" cy="6760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just">
                <a:lnSpc>
                  <a:spcPts val="4100"/>
                </a:lnSpc>
                <a:spcBef>
                  <a:spcPct val="0"/>
                </a:spcBef>
              </a:pPr>
              <a:endParaRPr lang="en-US" sz="2929" u="none" dirty="0">
                <a:solidFill>
                  <a:srgbClr val="000000"/>
                </a:solidFill>
                <a:latin typeface="Titillium Web Regular Bold" panose="020B0604020202020204" charset="0"/>
              </a:endParaRP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476655" y="-472283"/>
              <a:ext cx="10797098" cy="14504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8787"/>
                </a:lnSpc>
                <a:spcBef>
                  <a:spcPct val="0"/>
                </a:spcBef>
              </a:pPr>
              <a:r>
                <a:rPr lang="en-US" sz="6276" dirty="0">
                  <a:solidFill>
                    <a:srgbClr val="000000"/>
                  </a:solidFill>
                  <a:latin typeface="Titillium Web Regular Bold" panose="020B0604020202020204" charset="0"/>
                </a:rPr>
                <a:t>About Us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 rot="-5400000" flipH="1">
            <a:off x="8059794" y="-8041102"/>
            <a:ext cx="2141661" cy="18283947"/>
            <a:chOff x="156485" y="39982"/>
            <a:chExt cx="7889043" cy="20979862"/>
          </a:xfrm>
        </p:grpSpPr>
        <p:sp>
          <p:nvSpPr>
            <p:cNvPr id="17" name="Freeform 17"/>
            <p:cNvSpPr/>
            <p:nvPr/>
          </p:nvSpPr>
          <p:spPr>
            <a:xfrm>
              <a:off x="156485" y="39982"/>
              <a:ext cx="7889043" cy="20979862"/>
            </a:xfrm>
            <a:custGeom>
              <a:avLst/>
              <a:gdLst/>
              <a:ahLst/>
              <a:cxnLst/>
              <a:rect l="l" t="t" r="r" b="b"/>
              <a:pathLst>
                <a:path w="7889043" h="20979862">
                  <a:moveTo>
                    <a:pt x="7889043" y="20979862"/>
                  </a:moveTo>
                  <a:lnTo>
                    <a:pt x="0" y="20979862"/>
                  </a:lnTo>
                  <a:lnTo>
                    <a:pt x="0" y="0"/>
                  </a:lnTo>
                  <a:lnTo>
                    <a:pt x="7889043" y="2097986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IN" dirty="0">
                <a:latin typeface="Titillium Web Regular Bold" panose="020B0604020202020204" charset="0"/>
              </a:endParaRPr>
            </a:p>
          </p:txBody>
        </p:sp>
      </p:grpSp>
      <p:pic>
        <p:nvPicPr>
          <p:cNvPr id="18" name="Picture 7">
            <a:extLst>
              <a:ext uri="{FF2B5EF4-FFF2-40B4-BE49-F238E27FC236}">
                <a16:creationId xmlns:a16="http://schemas.microsoft.com/office/drawing/2014/main" id="{0DBA0001-756D-4668-A7E9-5F6F90666AD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0800000" flipH="1" flipV="1">
            <a:off x="15816127" y="324162"/>
            <a:ext cx="1053827" cy="124112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78518C7-FBEC-497E-9964-9F04C2377C88}"/>
              </a:ext>
            </a:extLst>
          </p:cNvPr>
          <p:cNvSpPr txBox="1"/>
          <p:nvPr/>
        </p:nvSpPr>
        <p:spPr>
          <a:xfrm>
            <a:off x="16869954" y="410477"/>
            <a:ext cx="1730547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7000" dirty="0">
                <a:solidFill>
                  <a:schemeClr val="bg1"/>
                </a:solidFill>
                <a:latin typeface="Titillium Web Regular Bold" panose="020B0604020202020204" charset="0"/>
              </a:rPr>
              <a:t>F7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BB5A9A4-22EA-4443-B58F-256D213942E3}"/>
              </a:ext>
            </a:extLst>
          </p:cNvPr>
          <p:cNvSpPr txBox="1"/>
          <p:nvPr/>
        </p:nvSpPr>
        <p:spPr>
          <a:xfrm>
            <a:off x="312266" y="901591"/>
            <a:ext cx="6436851" cy="3264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8787"/>
              </a:lnSpc>
              <a:spcBef>
                <a:spcPct val="0"/>
              </a:spcBef>
            </a:pPr>
            <a:r>
              <a:rPr lang="en-US" sz="5000" b="1" dirty="0">
                <a:solidFill>
                  <a:srgbClr val="000000"/>
                </a:solidFill>
                <a:latin typeface="Titillium Web Regular Bold" panose="020B0604020202020204" charset="0"/>
              </a:rPr>
              <a:t>INTRODUCTION</a:t>
            </a:r>
          </a:p>
          <a:p>
            <a:pPr>
              <a:lnSpc>
                <a:spcPts val="8787"/>
              </a:lnSpc>
              <a:spcBef>
                <a:spcPct val="0"/>
              </a:spcBef>
            </a:pPr>
            <a:endParaRPr lang="en-US" sz="5000" b="1" dirty="0">
              <a:solidFill>
                <a:srgbClr val="000000"/>
              </a:solidFill>
              <a:latin typeface="Titillium Web Regular Bold" panose="020B0604020202020204" charset="0"/>
            </a:endParaRPr>
          </a:p>
          <a:p>
            <a:pPr>
              <a:lnSpc>
                <a:spcPts val="8787"/>
              </a:lnSpc>
              <a:spcBef>
                <a:spcPct val="0"/>
              </a:spcBef>
            </a:pPr>
            <a:endParaRPr lang="en-US" sz="1800" b="1" dirty="0">
              <a:solidFill>
                <a:srgbClr val="000000"/>
              </a:solidFill>
              <a:latin typeface="Titillium Web Regular Bold" panose="020B0604020202020204" charset="0"/>
            </a:endParaRPr>
          </a:p>
        </p:txBody>
      </p:sp>
      <p:sp>
        <p:nvSpPr>
          <p:cNvPr id="19" name="TextBox 7"/>
          <p:cNvSpPr txBox="1"/>
          <p:nvPr/>
        </p:nvSpPr>
        <p:spPr>
          <a:xfrm>
            <a:off x="505875" y="3399449"/>
            <a:ext cx="16631459" cy="7405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144"/>
              </a:lnSpc>
              <a:spcBef>
                <a:spcPct val="0"/>
              </a:spcBef>
            </a:pPr>
            <a:r>
              <a:rPr lang="en-US" sz="4000" b="1" dirty="0">
                <a:latin typeface="Titillium Web Regular Bold" panose="020B0604020202020204" charset="0"/>
                <a:cs typeface="Times New Roman" panose="02020603050405020304" pitchFamily="18" charset="0"/>
              </a:rPr>
              <a:t>Objective of the Project</a:t>
            </a:r>
            <a:endParaRPr lang="en-US" sz="4000" b="1" spc="219" dirty="0">
              <a:solidFill>
                <a:srgbClr val="000000"/>
              </a:solidFill>
              <a:latin typeface="Titillium Web Regular Bold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20" name="TextBox 8"/>
          <p:cNvSpPr txBox="1"/>
          <p:nvPr/>
        </p:nvSpPr>
        <p:spPr>
          <a:xfrm>
            <a:off x="505876" y="5000648"/>
            <a:ext cx="16631458" cy="38298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ts val="4332"/>
              </a:lnSpc>
              <a:buFont typeface="Wingdings" panose="05000000000000000000" pitchFamily="2" charset="2"/>
              <a:buChar char="§"/>
            </a:pPr>
            <a:r>
              <a:rPr lang="en-US" sz="3000" dirty="0">
                <a:latin typeface="Titillium Web Regular Bold" panose="020B0604020202020204" charset="0"/>
              </a:rPr>
              <a:t>The main objective of the project is to design and develop a user friendly system. </a:t>
            </a:r>
          </a:p>
          <a:p>
            <a:pPr marL="457200" indent="-457200">
              <a:lnSpc>
                <a:spcPts val="4332"/>
              </a:lnSpc>
              <a:buFont typeface="Wingdings" panose="05000000000000000000" pitchFamily="2" charset="2"/>
              <a:buChar char="§"/>
            </a:pPr>
            <a:r>
              <a:rPr lang="en-US" sz="3000" dirty="0">
                <a:latin typeface="Titillium Web Regular Bold" panose="020B0604020202020204" charset="0"/>
              </a:rPr>
              <a:t>Easy to use and efficient computerized system. </a:t>
            </a:r>
          </a:p>
          <a:p>
            <a:pPr marL="457200" indent="-457200">
              <a:lnSpc>
                <a:spcPts val="4332"/>
              </a:lnSpc>
              <a:buFont typeface="Wingdings" panose="05000000000000000000" pitchFamily="2" charset="2"/>
              <a:buChar char="§"/>
            </a:pPr>
            <a:r>
              <a:rPr lang="en-US" sz="3000" dirty="0">
                <a:latin typeface="Titillium Web Regular Bold" panose="020B0604020202020204" charset="0"/>
              </a:rPr>
              <a:t>To develop an accurate and flexible system, it will eliminate data redundancy. </a:t>
            </a:r>
          </a:p>
          <a:p>
            <a:pPr marL="457200" indent="-457200">
              <a:lnSpc>
                <a:spcPts val="4332"/>
              </a:lnSpc>
              <a:buFont typeface="Wingdings" panose="05000000000000000000" pitchFamily="2" charset="2"/>
              <a:buChar char="§"/>
            </a:pPr>
            <a:r>
              <a:rPr lang="en-US" sz="3000" dirty="0">
                <a:latin typeface="Titillium Web Regular Bold" panose="020B0604020202020204" charset="0"/>
              </a:rPr>
              <a:t>Computerization can be helpful as means of saving time &amp; money. </a:t>
            </a:r>
          </a:p>
          <a:p>
            <a:pPr marL="457200" indent="-457200">
              <a:lnSpc>
                <a:spcPts val="4332"/>
              </a:lnSpc>
              <a:buFont typeface="Wingdings" panose="05000000000000000000" pitchFamily="2" charset="2"/>
              <a:buChar char="§"/>
            </a:pPr>
            <a:r>
              <a:rPr lang="en-US" sz="3000" dirty="0">
                <a:latin typeface="Titillium Web Regular Bold" panose="020B0604020202020204" charset="0"/>
              </a:rPr>
              <a:t>To provide better graphical user interface. </a:t>
            </a:r>
          </a:p>
          <a:p>
            <a:pPr marL="457200" indent="-457200">
              <a:lnSpc>
                <a:spcPts val="4332"/>
              </a:lnSpc>
              <a:buFont typeface="Wingdings" panose="05000000000000000000" pitchFamily="2" charset="2"/>
              <a:buChar char="§"/>
            </a:pPr>
            <a:r>
              <a:rPr lang="en-US" sz="3000" dirty="0">
                <a:latin typeface="Titillium Web Regular Bold" panose="020B0604020202020204" charset="0"/>
              </a:rPr>
              <a:t>Less chances of information leakage. </a:t>
            </a:r>
          </a:p>
          <a:p>
            <a:pPr marL="457200" indent="-457200">
              <a:lnSpc>
                <a:spcPts val="4332"/>
              </a:lnSpc>
              <a:buFont typeface="Wingdings" panose="05000000000000000000" pitchFamily="2" charset="2"/>
              <a:buChar char="§"/>
            </a:pPr>
            <a:r>
              <a:rPr lang="en-US" sz="3000" dirty="0">
                <a:latin typeface="Titillium Web Regular Bold" panose="020B0604020202020204" charset="0"/>
              </a:rPr>
              <a:t>Provides security to data by using login &amp; password</a:t>
            </a:r>
            <a:r>
              <a:rPr lang="en-US" sz="2500" dirty="0">
                <a:latin typeface="Titillium Web Regular Bold" panose="020B0604020202020204" charset="0"/>
              </a:rPr>
              <a:t>.</a:t>
            </a:r>
            <a:endParaRPr lang="en-US" sz="2500" dirty="0">
              <a:solidFill>
                <a:srgbClr val="000000"/>
              </a:solidFill>
              <a:latin typeface="Titillium Web Regular Bold" panose="020B0604020202020204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7BA8E666-DD14-448D-AD35-633D6C2E70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71111" y="8953500"/>
            <a:ext cx="1301488" cy="1301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2918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6200000">
            <a:off x="7687483" y="-7651415"/>
            <a:ext cx="2901686" cy="18268544"/>
            <a:chOff x="365784" y="0"/>
            <a:chExt cx="1432895" cy="4391601"/>
          </a:xfrm>
        </p:grpSpPr>
        <p:sp>
          <p:nvSpPr>
            <p:cNvPr id="3" name="Freeform 3"/>
            <p:cNvSpPr/>
            <p:nvPr/>
          </p:nvSpPr>
          <p:spPr>
            <a:xfrm>
              <a:off x="365784" y="0"/>
              <a:ext cx="1432895" cy="4391601"/>
            </a:xfrm>
            <a:custGeom>
              <a:avLst/>
              <a:gdLst/>
              <a:ahLst/>
              <a:cxnLst/>
              <a:rect l="l" t="t" r="r" b="b"/>
              <a:pathLst>
                <a:path w="1798680" h="4391601">
                  <a:moveTo>
                    <a:pt x="0" y="0"/>
                  </a:moveTo>
                  <a:lnTo>
                    <a:pt x="899340" y="4391601"/>
                  </a:lnTo>
                  <a:lnTo>
                    <a:pt x="1798680" y="0"/>
                  </a:lnTo>
                  <a:close/>
                </a:path>
              </a:pathLst>
            </a:custGeom>
            <a:solidFill>
              <a:srgbClr val="C8EF4F"/>
            </a:solidFill>
          </p:spPr>
          <p:txBody>
            <a:bodyPr/>
            <a:lstStyle/>
            <a:p>
              <a:endParaRPr lang="en-IN" dirty="0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9518969" y="789910"/>
            <a:ext cx="8133485" cy="2135199"/>
            <a:chOff x="476655" y="-472283"/>
            <a:chExt cx="10844647" cy="2846933"/>
          </a:xfrm>
        </p:grpSpPr>
        <p:sp>
          <p:nvSpPr>
            <p:cNvPr id="14" name="TextBox 14"/>
            <p:cNvSpPr txBox="1"/>
            <p:nvPr/>
          </p:nvSpPr>
          <p:spPr>
            <a:xfrm>
              <a:off x="524204" y="1698567"/>
              <a:ext cx="10797098" cy="6760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just">
                <a:lnSpc>
                  <a:spcPts val="4100"/>
                </a:lnSpc>
                <a:spcBef>
                  <a:spcPct val="0"/>
                </a:spcBef>
              </a:pPr>
              <a:endParaRPr lang="en-US" sz="2929" u="none" dirty="0">
                <a:solidFill>
                  <a:srgbClr val="000000"/>
                </a:solidFill>
                <a:latin typeface="Titillium Web Regular Bold"/>
              </a:endParaRP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476655" y="-472283"/>
              <a:ext cx="10797097" cy="13631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8787"/>
                </a:lnSpc>
                <a:spcBef>
                  <a:spcPct val="0"/>
                </a:spcBef>
              </a:pPr>
              <a:r>
                <a:rPr lang="en-US" sz="6276" dirty="0">
                  <a:solidFill>
                    <a:srgbClr val="000000"/>
                  </a:solidFill>
                  <a:latin typeface="Titillium Web Bold"/>
                </a:rPr>
                <a:t>About Us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 rot="-5400000" flipH="1">
            <a:off x="8059794" y="-8041102"/>
            <a:ext cx="2141661" cy="18283947"/>
            <a:chOff x="156485" y="39982"/>
            <a:chExt cx="7889043" cy="20979862"/>
          </a:xfrm>
        </p:grpSpPr>
        <p:sp>
          <p:nvSpPr>
            <p:cNvPr id="17" name="Freeform 17"/>
            <p:cNvSpPr/>
            <p:nvPr/>
          </p:nvSpPr>
          <p:spPr>
            <a:xfrm>
              <a:off x="156485" y="39982"/>
              <a:ext cx="7889043" cy="20979862"/>
            </a:xfrm>
            <a:custGeom>
              <a:avLst/>
              <a:gdLst/>
              <a:ahLst/>
              <a:cxnLst/>
              <a:rect l="l" t="t" r="r" b="b"/>
              <a:pathLst>
                <a:path w="7889043" h="20979862">
                  <a:moveTo>
                    <a:pt x="7889043" y="20979862"/>
                  </a:moveTo>
                  <a:lnTo>
                    <a:pt x="0" y="20979862"/>
                  </a:lnTo>
                  <a:lnTo>
                    <a:pt x="0" y="0"/>
                  </a:lnTo>
                  <a:lnTo>
                    <a:pt x="7889043" y="2097986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IN" dirty="0"/>
            </a:p>
          </p:txBody>
        </p:sp>
      </p:grpSp>
      <p:pic>
        <p:nvPicPr>
          <p:cNvPr id="18" name="Picture 7">
            <a:extLst>
              <a:ext uri="{FF2B5EF4-FFF2-40B4-BE49-F238E27FC236}">
                <a16:creationId xmlns:a16="http://schemas.microsoft.com/office/drawing/2014/main" id="{0DBA0001-756D-4668-A7E9-5F6F90666AD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0800000" flipH="1" flipV="1">
            <a:off x="15816127" y="324162"/>
            <a:ext cx="1053827" cy="124112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78518C7-FBEC-497E-9964-9F04C2377C88}"/>
              </a:ext>
            </a:extLst>
          </p:cNvPr>
          <p:cNvSpPr txBox="1"/>
          <p:nvPr/>
        </p:nvSpPr>
        <p:spPr>
          <a:xfrm>
            <a:off x="16869954" y="410477"/>
            <a:ext cx="1730547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7000" dirty="0">
                <a:solidFill>
                  <a:schemeClr val="bg1"/>
                </a:solidFill>
                <a:latin typeface="Titillium Web Bold" panose="020B0604020202020204" charset="0"/>
              </a:rPr>
              <a:t>F7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BB5A9A4-22EA-4443-B58F-256D213942E3}"/>
              </a:ext>
            </a:extLst>
          </p:cNvPr>
          <p:cNvSpPr txBox="1"/>
          <p:nvPr/>
        </p:nvSpPr>
        <p:spPr>
          <a:xfrm>
            <a:off x="228600" y="949661"/>
            <a:ext cx="6436851" cy="21364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8787"/>
              </a:lnSpc>
              <a:spcBef>
                <a:spcPct val="0"/>
              </a:spcBef>
            </a:pPr>
            <a:r>
              <a:rPr lang="en-US" sz="5000" dirty="0">
                <a:solidFill>
                  <a:srgbClr val="000000"/>
                </a:solidFill>
                <a:latin typeface="Titillium Web Bold"/>
              </a:rPr>
              <a:t>ABOUT PROJECT</a:t>
            </a:r>
          </a:p>
          <a:p>
            <a:pPr>
              <a:lnSpc>
                <a:spcPts val="8787"/>
              </a:lnSpc>
              <a:spcBef>
                <a:spcPct val="0"/>
              </a:spcBef>
            </a:pPr>
            <a:endParaRPr lang="en-US" sz="1800" dirty="0">
              <a:solidFill>
                <a:srgbClr val="000000"/>
              </a:solidFill>
              <a:latin typeface="Titillium Web Bold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27726" y="3299465"/>
            <a:ext cx="17221200" cy="649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0" i="0" dirty="0">
                <a:solidFill>
                  <a:srgbClr val="303030"/>
                </a:solidFill>
                <a:effectLst/>
                <a:latin typeface="Titillium Web Regular Bold" panose="020B0604020202020204" charset="0"/>
              </a:rPr>
              <a:t>focuses mainly on dealing with the customer regarding their payments, routines, records.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b="0" i="0" dirty="0">
              <a:solidFill>
                <a:srgbClr val="303030"/>
              </a:solidFill>
              <a:effectLst/>
              <a:latin typeface="Titillium Web Regular Bold" panose="020B060402020202020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0" i="0" dirty="0">
                <a:solidFill>
                  <a:srgbClr val="303030"/>
                </a:solidFill>
                <a:effectLst/>
                <a:latin typeface="Titillium Web Regular Bold" panose="020B0604020202020204" charset="0"/>
              </a:rPr>
              <a:t>Also, the system displays all the available data such as customer’s details with their respective payment amount, routines, and health status.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b="0" i="0" dirty="0">
              <a:solidFill>
                <a:srgbClr val="303030"/>
              </a:solidFill>
              <a:effectLst/>
              <a:latin typeface="Titillium Web Regular Bold" panose="020B060402020202020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0" i="0" dirty="0">
                <a:solidFill>
                  <a:srgbClr val="303030"/>
                </a:solidFill>
                <a:effectLst/>
                <a:latin typeface="Titillium Web Regular Bold" panose="020B0604020202020204" charset="0"/>
              </a:rPr>
              <a:t>The project contains an Admin Panel. n an overview of this web app, the admin has access to register customers as well as maintain their payment records</a:t>
            </a:r>
            <a:r>
              <a:rPr lang="en-US" sz="3200" dirty="0">
                <a:solidFill>
                  <a:srgbClr val="303030"/>
                </a:solidFill>
                <a:latin typeface="Titillium Web Regular Bold" panose="020B0604020202020204" charset="0"/>
              </a:rPr>
              <a:t>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303030"/>
              </a:solidFill>
              <a:latin typeface="Titillium Web Regular Bold" panose="020B060402020202020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err="1">
                <a:solidFill>
                  <a:srgbClr val="303030"/>
                </a:solidFill>
                <a:latin typeface="Titillium Web Regular Bold" panose="020B0604020202020204" charset="0"/>
              </a:rPr>
              <a:t>TalIking</a:t>
            </a:r>
            <a:r>
              <a:rPr lang="en-US" sz="3200" dirty="0">
                <a:solidFill>
                  <a:srgbClr val="303030"/>
                </a:solidFill>
                <a:latin typeface="Titillium Web Regular Bold" panose="020B0604020202020204" charset="0"/>
              </a:rPr>
              <a:t> </a:t>
            </a:r>
            <a:r>
              <a:rPr lang="en-US" sz="3200" b="0" i="0" dirty="0">
                <a:solidFill>
                  <a:srgbClr val="303030"/>
                </a:solidFill>
                <a:effectLst/>
                <a:latin typeface="Titillium Web Regular Bold" panose="020B0604020202020204" charset="0"/>
              </a:rPr>
              <a:t>more about the project, the admin can create new plans for the customer’s payment.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0" i="0" dirty="0">
                <a:solidFill>
                  <a:srgbClr val="303030"/>
                </a:solidFill>
                <a:effectLst/>
                <a:latin typeface="Titillium Web Regular Bold" panose="020B0604020202020204" charset="0"/>
              </a:rPr>
              <a:t>In terms of health status, he/she has to update each and every customer’s profile with current weight, height, calories, fats, etc.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b="0" i="0" dirty="0">
              <a:solidFill>
                <a:srgbClr val="303030"/>
              </a:solidFill>
              <a:effectLst/>
              <a:latin typeface="Titillium Web Regular Bold" panose="020B060402020202020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0" i="0" dirty="0">
                <a:solidFill>
                  <a:srgbClr val="303030"/>
                </a:solidFill>
                <a:effectLst/>
                <a:latin typeface="Titillium Web Regular Bold" panose="020B0604020202020204" charset="0"/>
              </a:rPr>
              <a:t>Besides, the admin can also manage exercise routines up to a week’s routine</a:t>
            </a:r>
            <a:endParaRPr lang="en-US" sz="3000" dirty="0">
              <a:latin typeface="Titillium Web Regular Bold" panose="020B0604020202020204" charset="0"/>
              <a:cs typeface="Times New Roman" panose="02020603050405020304" pitchFamily="18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75A8F8B-0E76-4DB5-BB4B-FE5030BAC8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71111" y="8953500"/>
            <a:ext cx="1301488" cy="1301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9273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6200000">
            <a:off x="7683429" y="-7692944"/>
            <a:ext cx="2901686" cy="18268544"/>
            <a:chOff x="365784" y="0"/>
            <a:chExt cx="1432895" cy="4391601"/>
          </a:xfrm>
        </p:grpSpPr>
        <p:sp>
          <p:nvSpPr>
            <p:cNvPr id="3" name="Freeform 3"/>
            <p:cNvSpPr/>
            <p:nvPr/>
          </p:nvSpPr>
          <p:spPr>
            <a:xfrm>
              <a:off x="365784" y="0"/>
              <a:ext cx="1432895" cy="4391601"/>
            </a:xfrm>
            <a:custGeom>
              <a:avLst/>
              <a:gdLst/>
              <a:ahLst/>
              <a:cxnLst/>
              <a:rect l="l" t="t" r="r" b="b"/>
              <a:pathLst>
                <a:path w="1798680" h="4391601">
                  <a:moveTo>
                    <a:pt x="0" y="0"/>
                  </a:moveTo>
                  <a:lnTo>
                    <a:pt x="899340" y="4391601"/>
                  </a:lnTo>
                  <a:lnTo>
                    <a:pt x="1798680" y="0"/>
                  </a:lnTo>
                  <a:close/>
                </a:path>
              </a:pathLst>
            </a:custGeom>
            <a:solidFill>
              <a:srgbClr val="C8EF4F"/>
            </a:solidFill>
          </p:spPr>
          <p:txBody>
            <a:bodyPr/>
            <a:lstStyle/>
            <a:p>
              <a:endParaRPr lang="en-IN" dirty="0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9518969" y="789910"/>
            <a:ext cx="8133485" cy="2135199"/>
            <a:chOff x="476655" y="-472283"/>
            <a:chExt cx="10844647" cy="2846933"/>
          </a:xfrm>
        </p:grpSpPr>
        <p:sp>
          <p:nvSpPr>
            <p:cNvPr id="14" name="TextBox 14"/>
            <p:cNvSpPr txBox="1"/>
            <p:nvPr/>
          </p:nvSpPr>
          <p:spPr>
            <a:xfrm>
              <a:off x="524204" y="1698567"/>
              <a:ext cx="10797098" cy="6760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just">
                <a:lnSpc>
                  <a:spcPts val="4100"/>
                </a:lnSpc>
                <a:spcBef>
                  <a:spcPct val="0"/>
                </a:spcBef>
              </a:pPr>
              <a:endParaRPr lang="en-US" sz="2929" u="none" dirty="0">
                <a:solidFill>
                  <a:srgbClr val="000000"/>
                </a:solidFill>
                <a:latin typeface="Titillium Web Regular Bold"/>
              </a:endParaRP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476655" y="-472283"/>
              <a:ext cx="10797097" cy="13631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8787"/>
                </a:lnSpc>
                <a:spcBef>
                  <a:spcPct val="0"/>
                </a:spcBef>
              </a:pPr>
              <a:r>
                <a:rPr lang="en-US" sz="6276" dirty="0">
                  <a:solidFill>
                    <a:srgbClr val="000000"/>
                  </a:solidFill>
                  <a:latin typeface="Titillium Web Bold"/>
                </a:rPr>
                <a:t>About Us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 rot="-5400000" flipH="1">
            <a:off x="8090082" y="-8097629"/>
            <a:ext cx="2141661" cy="18283947"/>
            <a:chOff x="156485" y="39982"/>
            <a:chExt cx="7889043" cy="20979862"/>
          </a:xfrm>
        </p:grpSpPr>
        <p:sp>
          <p:nvSpPr>
            <p:cNvPr id="17" name="Freeform 17"/>
            <p:cNvSpPr/>
            <p:nvPr/>
          </p:nvSpPr>
          <p:spPr>
            <a:xfrm>
              <a:off x="156485" y="39982"/>
              <a:ext cx="7889043" cy="20979862"/>
            </a:xfrm>
            <a:custGeom>
              <a:avLst/>
              <a:gdLst/>
              <a:ahLst/>
              <a:cxnLst/>
              <a:rect l="l" t="t" r="r" b="b"/>
              <a:pathLst>
                <a:path w="7889043" h="20979862">
                  <a:moveTo>
                    <a:pt x="7889043" y="20979862"/>
                  </a:moveTo>
                  <a:lnTo>
                    <a:pt x="0" y="20979862"/>
                  </a:lnTo>
                  <a:lnTo>
                    <a:pt x="0" y="0"/>
                  </a:lnTo>
                  <a:lnTo>
                    <a:pt x="7889043" y="2097986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IN" dirty="0"/>
            </a:p>
          </p:txBody>
        </p:sp>
      </p:grpSp>
      <p:pic>
        <p:nvPicPr>
          <p:cNvPr id="18" name="Picture 7">
            <a:extLst>
              <a:ext uri="{FF2B5EF4-FFF2-40B4-BE49-F238E27FC236}">
                <a16:creationId xmlns:a16="http://schemas.microsoft.com/office/drawing/2014/main" id="{0DBA0001-756D-4668-A7E9-5F6F90666AD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0800000" flipH="1" flipV="1">
            <a:off x="15816127" y="324162"/>
            <a:ext cx="1053827" cy="124112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78518C7-FBEC-497E-9964-9F04C2377C88}"/>
              </a:ext>
            </a:extLst>
          </p:cNvPr>
          <p:cNvSpPr txBox="1"/>
          <p:nvPr/>
        </p:nvSpPr>
        <p:spPr>
          <a:xfrm>
            <a:off x="16869954" y="410477"/>
            <a:ext cx="1730547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7000" dirty="0">
                <a:solidFill>
                  <a:schemeClr val="bg1"/>
                </a:solidFill>
                <a:latin typeface="Titillium Web Bold" panose="020B0604020202020204" charset="0"/>
              </a:rPr>
              <a:t>F7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BB5A9A4-22EA-4443-B58F-256D213942E3}"/>
              </a:ext>
            </a:extLst>
          </p:cNvPr>
          <p:cNvSpPr txBox="1"/>
          <p:nvPr/>
        </p:nvSpPr>
        <p:spPr>
          <a:xfrm>
            <a:off x="228600" y="949661"/>
            <a:ext cx="6436851" cy="21364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8787"/>
              </a:lnSpc>
              <a:spcBef>
                <a:spcPct val="0"/>
              </a:spcBef>
            </a:pPr>
            <a:r>
              <a:rPr lang="en-US" sz="6000" dirty="0">
                <a:solidFill>
                  <a:srgbClr val="000000"/>
                </a:solidFill>
                <a:latin typeface="Titillium Web Bold"/>
              </a:rPr>
              <a:t>AN ADMIN SIDE</a:t>
            </a:r>
          </a:p>
          <a:p>
            <a:pPr>
              <a:lnSpc>
                <a:spcPts val="8787"/>
              </a:lnSpc>
              <a:spcBef>
                <a:spcPct val="0"/>
              </a:spcBef>
            </a:pPr>
            <a:endParaRPr lang="en-US" sz="1800" dirty="0">
              <a:solidFill>
                <a:srgbClr val="000000"/>
              </a:solidFill>
              <a:latin typeface="Titillium Web Bold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50313" y="3691598"/>
            <a:ext cx="1722120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0" i="0" dirty="0">
                <a:solidFill>
                  <a:srgbClr val="303030"/>
                </a:solidFill>
                <a:effectLst/>
                <a:latin typeface="Titillium Web Regular Bold" panose="020B0604020202020204" charset="0"/>
              </a:rPr>
              <a:t>an admin can view overall reports of their members under monthly reports and yearly reports.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b="0" i="0" dirty="0">
              <a:solidFill>
                <a:srgbClr val="303030"/>
              </a:solidFill>
              <a:effectLst/>
              <a:latin typeface="Titillium Web Regular Bold" panose="020B060402020202020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0" i="0" dirty="0">
                <a:solidFill>
                  <a:srgbClr val="303030"/>
                </a:solidFill>
                <a:effectLst/>
                <a:latin typeface="Titillium Web Regular Bold" panose="020B0604020202020204" charset="0"/>
              </a:rPr>
              <a:t>Also, he/she can view total income per month which displays the member’s name with id, gender, contact, payment date, expiry date, plan name, amount, and certain validity respectively.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b="0" i="0" dirty="0">
              <a:solidFill>
                <a:srgbClr val="303030"/>
              </a:solidFill>
              <a:effectLst/>
              <a:latin typeface="Titillium Web Regular Bold" panose="020B060402020202020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0" i="0" dirty="0">
                <a:solidFill>
                  <a:srgbClr val="303030"/>
                </a:solidFill>
                <a:effectLst/>
                <a:latin typeface="Titillium Web Regular Bold" panose="020B0604020202020204" charset="0"/>
              </a:rPr>
              <a:t>Lastly, the system allows the admin to update the profile which includes username, full name, and the user can change their password information too.</a:t>
            </a:r>
            <a:endParaRPr lang="en-US" sz="3000" dirty="0">
              <a:latin typeface="Titillium Web Regular Bold" panose="020B0604020202020204" charset="0"/>
              <a:cs typeface="Times New Roman" panose="02020603050405020304" pitchFamily="18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75A8F8B-0E76-4DB5-BB4B-FE5030BAC8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71111" y="8953500"/>
            <a:ext cx="1301488" cy="1301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4344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6200000">
            <a:off x="7687483" y="-7651415"/>
            <a:ext cx="2901686" cy="18268544"/>
            <a:chOff x="365784" y="0"/>
            <a:chExt cx="1432895" cy="4391601"/>
          </a:xfrm>
        </p:grpSpPr>
        <p:sp>
          <p:nvSpPr>
            <p:cNvPr id="3" name="Freeform 3"/>
            <p:cNvSpPr/>
            <p:nvPr/>
          </p:nvSpPr>
          <p:spPr>
            <a:xfrm>
              <a:off x="365784" y="0"/>
              <a:ext cx="1432895" cy="4391601"/>
            </a:xfrm>
            <a:custGeom>
              <a:avLst/>
              <a:gdLst/>
              <a:ahLst/>
              <a:cxnLst/>
              <a:rect l="l" t="t" r="r" b="b"/>
              <a:pathLst>
                <a:path w="1798680" h="4391601">
                  <a:moveTo>
                    <a:pt x="0" y="0"/>
                  </a:moveTo>
                  <a:lnTo>
                    <a:pt x="899340" y="4391601"/>
                  </a:lnTo>
                  <a:lnTo>
                    <a:pt x="1798680" y="0"/>
                  </a:lnTo>
                  <a:close/>
                </a:path>
              </a:pathLst>
            </a:custGeom>
            <a:solidFill>
              <a:srgbClr val="C8EF4F"/>
            </a:solidFill>
          </p:spPr>
          <p:txBody>
            <a:bodyPr/>
            <a:lstStyle/>
            <a:p>
              <a:endParaRPr lang="en-IN" dirty="0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9518969" y="789910"/>
            <a:ext cx="8133485" cy="2135199"/>
            <a:chOff x="476655" y="-472283"/>
            <a:chExt cx="10844647" cy="2846933"/>
          </a:xfrm>
        </p:grpSpPr>
        <p:sp>
          <p:nvSpPr>
            <p:cNvPr id="14" name="TextBox 14"/>
            <p:cNvSpPr txBox="1"/>
            <p:nvPr/>
          </p:nvSpPr>
          <p:spPr>
            <a:xfrm>
              <a:off x="524204" y="1698567"/>
              <a:ext cx="10797098" cy="6760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just">
                <a:lnSpc>
                  <a:spcPts val="4100"/>
                </a:lnSpc>
                <a:spcBef>
                  <a:spcPct val="0"/>
                </a:spcBef>
              </a:pPr>
              <a:endParaRPr lang="en-US" sz="2929" u="none" dirty="0">
                <a:solidFill>
                  <a:srgbClr val="000000"/>
                </a:solidFill>
                <a:latin typeface="Titillium Web Regular Bold"/>
              </a:endParaRP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476655" y="-472283"/>
              <a:ext cx="10797097" cy="13631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8787"/>
                </a:lnSpc>
                <a:spcBef>
                  <a:spcPct val="0"/>
                </a:spcBef>
              </a:pPr>
              <a:r>
                <a:rPr lang="en-US" sz="6276" dirty="0">
                  <a:solidFill>
                    <a:srgbClr val="000000"/>
                  </a:solidFill>
                  <a:latin typeface="Titillium Web Bold"/>
                </a:rPr>
                <a:t>About Us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 rot="-5400000" flipH="1">
            <a:off x="8059794" y="-8041102"/>
            <a:ext cx="2141661" cy="18283947"/>
            <a:chOff x="156485" y="39982"/>
            <a:chExt cx="7889043" cy="20979862"/>
          </a:xfrm>
        </p:grpSpPr>
        <p:sp>
          <p:nvSpPr>
            <p:cNvPr id="17" name="Freeform 17"/>
            <p:cNvSpPr/>
            <p:nvPr/>
          </p:nvSpPr>
          <p:spPr>
            <a:xfrm>
              <a:off x="156485" y="39982"/>
              <a:ext cx="7889043" cy="20979862"/>
            </a:xfrm>
            <a:custGeom>
              <a:avLst/>
              <a:gdLst/>
              <a:ahLst/>
              <a:cxnLst/>
              <a:rect l="l" t="t" r="r" b="b"/>
              <a:pathLst>
                <a:path w="7889043" h="20979862">
                  <a:moveTo>
                    <a:pt x="7889043" y="20979862"/>
                  </a:moveTo>
                  <a:lnTo>
                    <a:pt x="0" y="20979862"/>
                  </a:lnTo>
                  <a:lnTo>
                    <a:pt x="0" y="0"/>
                  </a:lnTo>
                  <a:lnTo>
                    <a:pt x="7889043" y="2097986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IN" dirty="0"/>
            </a:p>
          </p:txBody>
        </p:sp>
      </p:grpSp>
      <p:pic>
        <p:nvPicPr>
          <p:cNvPr id="18" name="Picture 7">
            <a:extLst>
              <a:ext uri="{FF2B5EF4-FFF2-40B4-BE49-F238E27FC236}">
                <a16:creationId xmlns:a16="http://schemas.microsoft.com/office/drawing/2014/main" id="{0DBA0001-756D-4668-A7E9-5F6F90666AD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0800000" flipH="1" flipV="1">
            <a:off x="15816127" y="324162"/>
            <a:ext cx="1053827" cy="124112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78518C7-FBEC-497E-9964-9F04C2377C88}"/>
              </a:ext>
            </a:extLst>
          </p:cNvPr>
          <p:cNvSpPr txBox="1"/>
          <p:nvPr/>
        </p:nvSpPr>
        <p:spPr>
          <a:xfrm>
            <a:off x="16869954" y="410477"/>
            <a:ext cx="1730547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7000" dirty="0">
                <a:solidFill>
                  <a:schemeClr val="bg1"/>
                </a:solidFill>
                <a:latin typeface="Titillium Web Bold" panose="020B0604020202020204" charset="0"/>
              </a:rPr>
              <a:t>F7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BB5A9A4-22EA-4443-B58F-256D213942E3}"/>
              </a:ext>
            </a:extLst>
          </p:cNvPr>
          <p:cNvSpPr txBox="1"/>
          <p:nvPr/>
        </p:nvSpPr>
        <p:spPr>
          <a:xfrm>
            <a:off x="37358" y="1257300"/>
            <a:ext cx="12078442" cy="8867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6144"/>
              </a:lnSpc>
              <a:spcBef>
                <a:spcPct val="0"/>
              </a:spcBef>
            </a:pPr>
            <a:r>
              <a:rPr lang="en-US" sz="5000" spc="219" dirty="0">
                <a:solidFill>
                  <a:srgbClr val="000000"/>
                </a:solidFill>
                <a:latin typeface="Titillium Web Bold" panose="020B0604020202020204" charset="0"/>
              </a:rPr>
              <a:t>LIMITATION OF EXISTING SYSTEM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63856" y="2923295"/>
            <a:ext cx="17471371" cy="95102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800" dirty="0">
              <a:latin typeface="Titillium Web Regular Bold" panose="020B0604020202020204" charset="0"/>
            </a:endParaRPr>
          </a:p>
          <a:p>
            <a:r>
              <a:rPr lang="en-US" sz="3200" b="1" u="sng" dirty="0">
                <a:latin typeface="Titillium Web Regular Bold" panose="020B0604020202020204" charset="0"/>
              </a:rPr>
              <a:t>Time consumption</a:t>
            </a:r>
            <a:r>
              <a:rPr lang="en-US" sz="3200" dirty="0">
                <a:latin typeface="Titillium Web Regular Bold" panose="020B0604020202020204" charset="0"/>
              </a:rPr>
              <a:t>: </a:t>
            </a:r>
            <a:r>
              <a:rPr lang="en-US" sz="3200" b="1" dirty="0">
                <a:latin typeface="Titillium Web Regular Bold" panose="020B0604020202020204" charset="0"/>
              </a:rPr>
              <a:t>As the records are to be manually maintained it consumes a lot of time.</a:t>
            </a:r>
          </a:p>
          <a:p>
            <a:endParaRPr lang="en-US" sz="3200" b="1" dirty="0">
              <a:latin typeface="Titillium Web Regular Bold" panose="020B0604020202020204" charset="0"/>
            </a:endParaRPr>
          </a:p>
          <a:p>
            <a:r>
              <a:rPr lang="en-US" sz="3200" b="1" u="sng" dirty="0">
                <a:latin typeface="Titillium Web Regular Bold" panose="020B0604020202020204" charset="0"/>
              </a:rPr>
              <a:t>Paper work</a:t>
            </a:r>
            <a:r>
              <a:rPr lang="en-US" sz="3200" dirty="0">
                <a:latin typeface="Titillium Web Regular Bold" panose="020B0604020202020204" charset="0"/>
              </a:rPr>
              <a:t>: Lot of paper work is involved as the records are maintained in the files &amp; registers.</a:t>
            </a:r>
          </a:p>
          <a:p>
            <a:endParaRPr lang="en-US" sz="3200" dirty="0">
              <a:latin typeface="Titillium Web Regular Bold" panose="020B0604020202020204" charset="0"/>
            </a:endParaRPr>
          </a:p>
          <a:p>
            <a:r>
              <a:rPr lang="en-US" sz="3200" b="1" u="sng" dirty="0">
                <a:latin typeface="Titillium Web Regular Bold" panose="020B0604020202020204" charset="0"/>
              </a:rPr>
              <a:t>Storage requirements</a:t>
            </a:r>
            <a:r>
              <a:rPr lang="en-US" sz="3200" dirty="0">
                <a:latin typeface="Titillium Web Regular Bold" panose="020B0604020202020204" charset="0"/>
              </a:rPr>
              <a:t>: As files and registers are used the storage space requirement is increased.</a:t>
            </a:r>
          </a:p>
          <a:p>
            <a:endParaRPr lang="en-US" sz="3200" dirty="0">
              <a:latin typeface="Titillium Web Regular Bold" panose="020B0604020202020204" charset="0"/>
            </a:endParaRPr>
          </a:p>
          <a:p>
            <a:r>
              <a:rPr lang="en-US" sz="3200" b="1" u="sng" dirty="0">
                <a:latin typeface="Titillium Web Regular Bold" panose="020B0604020202020204" charset="0"/>
              </a:rPr>
              <a:t>Less reliable</a:t>
            </a:r>
            <a:r>
              <a:rPr lang="en-US" sz="3200" dirty="0">
                <a:latin typeface="Titillium Web Regular Bold" panose="020B0604020202020204" charset="0"/>
              </a:rPr>
              <a:t>: Use of papers for storing valuable data information is not at all reliable.</a:t>
            </a:r>
          </a:p>
          <a:p>
            <a:endParaRPr lang="en-US" sz="3200" dirty="0">
              <a:latin typeface="Titillium Web Regular Bold" panose="020B0604020202020204" charset="0"/>
            </a:endParaRPr>
          </a:p>
          <a:p>
            <a:r>
              <a:rPr lang="en-US" sz="3200" b="1" u="sng" dirty="0">
                <a:latin typeface="Titillium Web Regular Bold" panose="020B0604020202020204" charset="0"/>
              </a:rPr>
              <a:t>Accuracy</a:t>
            </a:r>
            <a:r>
              <a:rPr lang="en-US" sz="3200" dirty="0">
                <a:latin typeface="Titillium Web Regular Bold" panose="020B0604020202020204" charset="0"/>
              </a:rPr>
              <a:t>: As the system is in manual there are lot many chances of human errors. These can cause errors in calculating mechanism or maintaining customer details.</a:t>
            </a:r>
          </a:p>
          <a:p>
            <a:endParaRPr lang="en-US" sz="3200" dirty="0">
              <a:latin typeface="Titillium Web Regular Bold" panose="020B0604020202020204" charset="0"/>
            </a:endParaRPr>
          </a:p>
          <a:p>
            <a:r>
              <a:rPr lang="en-US" sz="3200" b="1" u="sng" dirty="0">
                <a:latin typeface="Titillium Web Regular Bold" panose="020B0604020202020204" charset="0"/>
              </a:rPr>
              <a:t>Difficulty in keeping new records</a:t>
            </a:r>
            <a:r>
              <a:rPr lang="en-US" sz="3200" dirty="0">
                <a:latin typeface="Titillium Web Regular Bold" panose="020B0604020202020204" charset="0"/>
              </a:rPr>
              <a:t>: It is difficult for keeping all the new entries of members, their account and transaction details.</a:t>
            </a:r>
          </a:p>
          <a:p>
            <a:endParaRPr lang="en-US" sz="2800" dirty="0">
              <a:latin typeface="Titillium Web Regular Bold" panose="020B0604020202020204" charset="0"/>
            </a:endParaRPr>
          </a:p>
          <a:p>
            <a:endParaRPr lang="en-US" sz="2800" dirty="0">
              <a:latin typeface="Titillium Web Regular Bold" panose="020B0604020202020204" charset="0"/>
            </a:endParaRPr>
          </a:p>
          <a:p>
            <a:endParaRPr lang="en-US" sz="2800" dirty="0">
              <a:latin typeface="Titillium Web Regular Bold" panose="020B0604020202020204" charset="0"/>
            </a:endParaRPr>
          </a:p>
          <a:p>
            <a:endParaRPr lang="en-US" sz="2800" dirty="0">
              <a:latin typeface="Titillium Web Regular Bold" panose="020B0604020202020204" charset="0"/>
            </a:endParaRPr>
          </a:p>
          <a:p>
            <a:endParaRPr lang="en-US" sz="2800" dirty="0">
              <a:latin typeface="Titillium Web Regular Bold" panose="020B0604020202020204" charset="0"/>
            </a:endParaRPr>
          </a:p>
          <a:p>
            <a:endParaRPr lang="en-IN" sz="2800" dirty="0">
              <a:latin typeface="Titillium Web Regular Bold" panose="020B0604020202020204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A71397E-5DC4-4078-B3A0-FE8AE84BA7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71111" y="8953500"/>
            <a:ext cx="1301488" cy="1301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523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6200000">
            <a:off x="7687483" y="-7651415"/>
            <a:ext cx="2901686" cy="18268544"/>
            <a:chOff x="365784" y="0"/>
            <a:chExt cx="1432895" cy="4391601"/>
          </a:xfrm>
        </p:grpSpPr>
        <p:sp>
          <p:nvSpPr>
            <p:cNvPr id="3" name="Freeform 3"/>
            <p:cNvSpPr/>
            <p:nvPr/>
          </p:nvSpPr>
          <p:spPr>
            <a:xfrm>
              <a:off x="365784" y="0"/>
              <a:ext cx="1432895" cy="4391601"/>
            </a:xfrm>
            <a:custGeom>
              <a:avLst/>
              <a:gdLst/>
              <a:ahLst/>
              <a:cxnLst/>
              <a:rect l="l" t="t" r="r" b="b"/>
              <a:pathLst>
                <a:path w="1798680" h="4391601">
                  <a:moveTo>
                    <a:pt x="0" y="0"/>
                  </a:moveTo>
                  <a:lnTo>
                    <a:pt x="899340" y="4391601"/>
                  </a:lnTo>
                  <a:lnTo>
                    <a:pt x="1798680" y="0"/>
                  </a:lnTo>
                  <a:close/>
                </a:path>
              </a:pathLst>
            </a:custGeom>
            <a:solidFill>
              <a:srgbClr val="C8EF4F"/>
            </a:solidFill>
          </p:spPr>
          <p:txBody>
            <a:bodyPr/>
            <a:lstStyle/>
            <a:p>
              <a:endParaRPr lang="en-IN" dirty="0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9518969" y="789910"/>
            <a:ext cx="8133485" cy="2135199"/>
            <a:chOff x="476655" y="-472283"/>
            <a:chExt cx="10844647" cy="2846933"/>
          </a:xfrm>
        </p:grpSpPr>
        <p:sp>
          <p:nvSpPr>
            <p:cNvPr id="14" name="TextBox 14"/>
            <p:cNvSpPr txBox="1"/>
            <p:nvPr/>
          </p:nvSpPr>
          <p:spPr>
            <a:xfrm>
              <a:off x="524204" y="1698567"/>
              <a:ext cx="10797098" cy="6760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just">
                <a:lnSpc>
                  <a:spcPts val="4100"/>
                </a:lnSpc>
                <a:spcBef>
                  <a:spcPct val="0"/>
                </a:spcBef>
              </a:pPr>
              <a:endParaRPr lang="en-US" sz="2929" u="none" dirty="0">
                <a:solidFill>
                  <a:srgbClr val="000000"/>
                </a:solidFill>
                <a:latin typeface="Titillium Web Regular Bold"/>
              </a:endParaRP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476655" y="-472283"/>
              <a:ext cx="10797097" cy="13631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8787"/>
                </a:lnSpc>
                <a:spcBef>
                  <a:spcPct val="0"/>
                </a:spcBef>
              </a:pPr>
              <a:r>
                <a:rPr lang="en-US" sz="6276" dirty="0">
                  <a:solidFill>
                    <a:srgbClr val="000000"/>
                  </a:solidFill>
                  <a:latin typeface="Titillium Web Bold"/>
                </a:rPr>
                <a:t>About Us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 rot="-5400000" flipH="1">
            <a:off x="7857092" y="-8380915"/>
            <a:ext cx="2127966" cy="18756549"/>
            <a:chOff x="-199590" y="-471608"/>
            <a:chExt cx="7838596" cy="21522148"/>
          </a:xfrm>
        </p:grpSpPr>
        <p:sp>
          <p:nvSpPr>
            <p:cNvPr id="17" name="Freeform 17"/>
            <p:cNvSpPr/>
            <p:nvPr/>
          </p:nvSpPr>
          <p:spPr>
            <a:xfrm>
              <a:off x="-199590" y="-471608"/>
              <a:ext cx="7838596" cy="21522148"/>
            </a:xfrm>
            <a:custGeom>
              <a:avLst/>
              <a:gdLst/>
              <a:ahLst/>
              <a:cxnLst/>
              <a:rect l="l" t="t" r="r" b="b"/>
              <a:pathLst>
                <a:path w="7889043" h="20979862">
                  <a:moveTo>
                    <a:pt x="7889043" y="20979862"/>
                  </a:moveTo>
                  <a:lnTo>
                    <a:pt x="0" y="20979862"/>
                  </a:lnTo>
                  <a:lnTo>
                    <a:pt x="0" y="0"/>
                  </a:lnTo>
                  <a:lnTo>
                    <a:pt x="7889043" y="2097986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IN" dirty="0"/>
            </a:p>
          </p:txBody>
        </p:sp>
      </p:grpSp>
      <p:pic>
        <p:nvPicPr>
          <p:cNvPr id="18" name="Picture 7">
            <a:extLst>
              <a:ext uri="{FF2B5EF4-FFF2-40B4-BE49-F238E27FC236}">
                <a16:creationId xmlns:a16="http://schemas.microsoft.com/office/drawing/2014/main" id="{0DBA0001-756D-4668-A7E9-5F6F90666AD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0800000" flipH="1" flipV="1">
            <a:off x="15816127" y="324162"/>
            <a:ext cx="1053827" cy="124112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78518C7-FBEC-497E-9964-9F04C2377C88}"/>
              </a:ext>
            </a:extLst>
          </p:cNvPr>
          <p:cNvSpPr txBox="1"/>
          <p:nvPr/>
        </p:nvSpPr>
        <p:spPr>
          <a:xfrm>
            <a:off x="16869954" y="410477"/>
            <a:ext cx="1730547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7000" dirty="0">
                <a:solidFill>
                  <a:schemeClr val="bg1"/>
                </a:solidFill>
                <a:latin typeface="Titillium Web Bold" panose="020B0604020202020204" charset="0"/>
              </a:rPr>
              <a:t>F7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BB5A9A4-22EA-4443-B58F-256D213942E3}"/>
              </a:ext>
            </a:extLst>
          </p:cNvPr>
          <p:cNvSpPr txBox="1"/>
          <p:nvPr/>
        </p:nvSpPr>
        <p:spPr>
          <a:xfrm>
            <a:off x="-11349" y="1049264"/>
            <a:ext cx="11822349" cy="21279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8787"/>
              </a:lnSpc>
              <a:spcBef>
                <a:spcPct val="0"/>
              </a:spcBef>
            </a:pPr>
            <a:r>
              <a:rPr lang="en-US" sz="5000" dirty="0">
                <a:solidFill>
                  <a:srgbClr val="000000"/>
                </a:solidFill>
                <a:latin typeface="Titillium Web Bold"/>
              </a:rPr>
              <a:t>PROBLEM STATEMENT &amp; IT’S SOLUTION</a:t>
            </a:r>
          </a:p>
          <a:p>
            <a:pPr>
              <a:lnSpc>
                <a:spcPts val="8787"/>
              </a:lnSpc>
              <a:spcBef>
                <a:spcPct val="0"/>
              </a:spcBef>
            </a:pPr>
            <a:endParaRPr lang="en-US" sz="1800" dirty="0">
              <a:solidFill>
                <a:srgbClr val="000000"/>
              </a:solidFill>
              <a:latin typeface="Titillium Web Bold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57200" y="3420759"/>
            <a:ext cx="12975570" cy="6294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100" dirty="0">
                <a:latin typeface="Titillium Web Regular Bold" panose="020B0604020202020204" charset="0"/>
                <a:cs typeface="Times New Roman" panose="02020603050405020304" pitchFamily="18" charset="0"/>
              </a:rPr>
              <a:t>The gym is working manually. The current system is time consuming because registration process to add members. To manually handle the system was very difficult task. But now-a-days computerization made easy to work.</a:t>
            </a:r>
          </a:p>
          <a:p>
            <a:pPr algn="just"/>
            <a:r>
              <a:rPr lang="en-US" sz="3100" dirty="0">
                <a:latin typeface="Titillium Web Regular Bold" panose="020B0604020202020204" charset="0"/>
                <a:cs typeface="Times New Roman" panose="02020603050405020304" pitchFamily="18" charset="0"/>
              </a:rPr>
              <a:t> </a:t>
            </a:r>
          </a:p>
          <a:p>
            <a:pPr algn="just"/>
            <a:r>
              <a:rPr lang="en-US" sz="3100" dirty="0">
                <a:latin typeface="Titillium Web Regular Bold" panose="020B0604020202020204" charset="0"/>
                <a:cs typeface="Times New Roman" panose="02020603050405020304" pitchFamily="18" charset="0"/>
              </a:rPr>
              <a:t>The following are the reasons why the current system should be computerized:</a:t>
            </a:r>
          </a:p>
          <a:p>
            <a:pPr algn="just"/>
            <a:endParaRPr lang="en-US" sz="3100" dirty="0">
              <a:latin typeface="Titillium Web Regular Bold" panose="020B0604020202020204" charset="0"/>
              <a:cs typeface="Times New Roman" panose="02020603050405020304" pitchFamily="18" charset="0"/>
            </a:endParaRPr>
          </a:p>
          <a:p>
            <a:pPr marL="457200" indent="-457200" algn="just">
              <a:buFont typeface="Wingdings" panose="05000000000000000000" pitchFamily="2" charset="2"/>
              <a:buChar char="§"/>
            </a:pPr>
            <a:r>
              <a:rPr lang="en-US" sz="3100" dirty="0">
                <a:latin typeface="Titillium Web Regular Bold" panose="020B0604020202020204" charset="0"/>
                <a:cs typeface="Times New Roman" panose="02020603050405020304" pitchFamily="18" charset="0"/>
              </a:rPr>
              <a:t>To increase efficiency with reduced cost.</a:t>
            </a:r>
          </a:p>
          <a:p>
            <a:pPr marL="457200" indent="-457200" algn="just">
              <a:buFont typeface="Wingdings" panose="05000000000000000000" pitchFamily="2" charset="2"/>
              <a:buChar char="§"/>
            </a:pPr>
            <a:r>
              <a:rPr lang="en-US" sz="3100" dirty="0">
                <a:latin typeface="Titillium Web Regular Bold" panose="020B0604020202020204" charset="0"/>
                <a:cs typeface="Times New Roman" panose="02020603050405020304" pitchFamily="18" charset="0"/>
              </a:rPr>
              <a:t>To reduce the burden of paper work.</a:t>
            </a:r>
          </a:p>
          <a:p>
            <a:pPr marL="457200" indent="-457200" algn="just">
              <a:buFont typeface="Wingdings" panose="05000000000000000000" pitchFamily="2" charset="2"/>
              <a:buChar char="§"/>
            </a:pPr>
            <a:r>
              <a:rPr lang="en-US" sz="3100" dirty="0">
                <a:latin typeface="Titillium Web Regular Bold" panose="020B0604020202020204" charset="0"/>
                <a:cs typeface="Times New Roman" panose="02020603050405020304" pitchFamily="18" charset="0"/>
              </a:rPr>
              <a:t>To save time management for recording details of each and every member and employee.</a:t>
            </a:r>
          </a:p>
          <a:p>
            <a:pPr marL="457200" indent="-457200" algn="just">
              <a:buFont typeface="Wingdings" panose="05000000000000000000" pitchFamily="2" charset="2"/>
              <a:buChar char="§"/>
            </a:pPr>
            <a:r>
              <a:rPr lang="en-US" sz="3100" dirty="0">
                <a:latin typeface="Titillium Web Regular Bold" panose="020B0604020202020204" charset="0"/>
                <a:cs typeface="Times New Roman" panose="02020603050405020304" pitchFamily="18" charset="0"/>
              </a:rPr>
              <a:t>To generate required reports easily.</a:t>
            </a:r>
            <a:endParaRPr lang="en-IN" sz="3100" dirty="0">
              <a:latin typeface="Titillium Web Regular Bold" panose="020B0604020202020204" charset="0"/>
              <a:cs typeface="Times New Roman" panose="02020603050405020304" pitchFamily="18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EFBC492-9715-4BC6-9A3A-29F163D371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71111" y="8953500"/>
            <a:ext cx="1301488" cy="1301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6801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6200000">
            <a:off x="7687483" y="-7651415"/>
            <a:ext cx="2901686" cy="18268544"/>
            <a:chOff x="365784" y="0"/>
            <a:chExt cx="1432895" cy="4391601"/>
          </a:xfrm>
        </p:grpSpPr>
        <p:sp>
          <p:nvSpPr>
            <p:cNvPr id="3" name="Freeform 3"/>
            <p:cNvSpPr/>
            <p:nvPr/>
          </p:nvSpPr>
          <p:spPr>
            <a:xfrm>
              <a:off x="365784" y="0"/>
              <a:ext cx="1432895" cy="4391601"/>
            </a:xfrm>
            <a:custGeom>
              <a:avLst/>
              <a:gdLst/>
              <a:ahLst/>
              <a:cxnLst/>
              <a:rect l="l" t="t" r="r" b="b"/>
              <a:pathLst>
                <a:path w="1798680" h="4391601">
                  <a:moveTo>
                    <a:pt x="0" y="0"/>
                  </a:moveTo>
                  <a:lnTo>
                    <a:pt x="899340" y="4391601"/>
                  </a:lnTo>
                  <a:lnTo>
                    <a:pt x="1798680" y="0"/>
                  </a:lnTo>
                  <a:close/>
                </a:path>
              </a:pathLst>
            </a:custGeom>
            <a:solidFill>
              <a:srgbClr val="C8EF4F"/>
            </a:solidFill>
          </p:spPr>
          <p:txBody>
            <a:bodyPr/>
            <a:lstStyle/>
            <a:p>
              <a:endParaRPr lang="en-IN" dirty="0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9518969" y="789910"/>
            <a:ext cx="8133485" cy="2135199"/>
            <a:chOff x="476655" y="-472283"/>
            <a:chExt cx="10844647" cy="2846933"/>
          </a:xfrm>
        </p:grpSpPr>
        <p:sp>
          <p:nvSpPr>
            <p:cNvPr id="14" name="TextBox 14"/>
            <p:cNvSpPr txBox="1"/>
            <p:nvPr/>
          </p:nvSpPr>
          <p:spPr>
            <a:xfrm>
              <a:off x="524204" y="1698567"/>
              <a:ext cx="10797098" cy="6760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just">
                <a:lnSpc>
                  <a:spcPts val="4100"/>
                </a:lnSpc>
                <a:spcBef>
                  <a:spcPct val="0"/>
                </a:spcBef>
              </a:pPr>
              <a:endParaRPr lang="en-US" sz="2929" u="none" dirty="0">
                <a:solidFill>
                  <a:srgbClr val="000000"/>
                </a:solidFill>
                <a:latin typeface="Titillium Web Regular Bold"/>
              </a:endParaRP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476655" y="-472283"/>
              <a:ext cx="10797097" cy="13631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8787"/>
                </a:lnSpc>
                <a:spcBef>
                  <a:spcPct val="0"/>
                </a:spcBef>
              </a:pPr>
              <a:r>
                <a:rPr lang="en-US" sz="6276" dirty="0">
                  <a:solidFill>
                    <a:srgbClr val="000000"/>
                  </a:solidFill>
                  <a:latin typeface="Titillium Web Bold"/>
                </a:rPr>
                <a:t>About Us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 rot="-5400000" flipH="1">
            <a:off x="8059794" y="-8041102"/>
            <a:ext cx="2141661" cy="18283947"/>
            <a:chOff x="156485" y="39982"/>
            <a:chExt cx="7889043" cy="20979862"/>
          </a:xfrm>
        </p:grpSpPr>
        <p:sp>
          <p:nvSpPr>
            <p:cNvPr id="17" name="Freeform 17"/>
            <p:cNvSpPr/>
            <p:nvPr/>
          </p:nvSpPr>
          <p:spPr>
            <a:xfrm>
              <a:off x="156485" y="39982"/>
              <a:ext cx="7889043" cy="20979862"/>
            </a:xfrm>
            <a:custGeom>
              <a:avLst/>
              <a:gdLst/>
              <a:ahLst/>
              <a:cxnLst/>
              <a:rect l="l" t="t" r="r" b="b"/>
              <a:pathLst>
                <a:path w="7889043" h="20979862">
                  <a:moveTo>
                    <a:pt x="7889043" y="20979862"/>
                  </a:moveTo>
                  <a:lnTo>
                    <a:pt x="0" y="20979862"/>
                  </a:lnTo>
                  <a:lnTo>
                    <a:pt x="0" y="0"/>
                  </a:lnTo>
                  <a:lnTo>
                    <a:pt x="7889043" y="2097986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IN" dirty="0"/>
            </a:p>
          </p:txBody>
        </p:sp>
      </p:grpSp>
      <p:pic>
        <p:nvPicPr>
          <p:cNvPr id="18" name="Picture 7">
            <a:extLst>
              <a:ext uri="{FF2B5EF4-FFF2-40B4-BE49-F238E27FC236}">
                <a16:creationId xmlns:a16="http://schemas.microsoft.com/office/drawing/2014/main" id="{0DBA0001-756D-4668-A7E9-5F6F90666AD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0800000" flipH="1" flipV="1">
            <a:off x="15816127" y="324162"/>
            <a:ext cx="1053827" cy="124112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78518C7-FBEC-497E-9964-9F04C2377C88}"/>
              </a:ext>
            </a:extLst>
          </p:cNvPr>
          <p:cNvSpPr txBox="1"/>
          <p:nvPr/>
        </p:nvSpPr>
        <p:spPr>
          <a:xfrm>
            <a:off x="16869954" y="410477"/>
            <a:ext cx="1730547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7000" dirty="0">
                <a:solidFill>
                  <a:schemeClr val="bg1"/>
                </a:solidFill>
                <a:latin typeface="Titillium Web Bold" panose="020B0604020202020204" charset="0"/>
              </a:rPr>
              <a:t>F7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BB5A9A4-22EA-4443-B58F-256D213942E3}"/>
              </a:ext>
            </a:extLst>
          </p:cNvPr>
          <p:cNvSpPr txBox="1"/>
          <p:nvPr/>
        </p:nvSpPr>
        <p:spPr>
          <a:xfrm>
            <a:off x="137145" y="883300"/>
            <a:ext cx="12515619" cy="21364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8787"/>
              </a:lnSpc>
              <a:spcBef>
                <a:spcPct val="0"/>
              </a:spcBef>
            </a:pPr>
            <a:r>
              <a:rPr lang="en-US" sz="5000" dirty="0">
                <a:solidFill>
                  <a:srgbClr val="000000"/>
                </a:solidFill>
                <a:latin typeface="Titillium Web Bold"/>
              </a:rPr>
              <a:t>Features and Technology </a:t>
            </a:r>
          </a:p>
          <a:p>
            <a:pPr>
              <a:lnSpc>
                <a:spcPts val="8787"/>
              </a:lnSpc>
              <a:spcBef>
                <a:spcPct val="0"/>
              </a:spcBef>
            </a:pPr>
            <a:endParaRPr lang="en-US" sz="1800" dirty="0">
              <a:solidFill>
                <a:srgbClr val="000000"/>
              </a:solidFill>
              <a:latin typeface="Titillium Web Bold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81000" y="3019782"/>
            <a:ext cx="12975570" cy="7355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100" u="sng" dirty="0">
                <a:latin typeface="Titillium Web Regular Bold" panose="020B0604020202020204" charset="0"/>
                <a:cs typeface="Times New Roman" panose="02020603050405020304" pitchFamily="18" charset="0"/>
              </a:rPr>
              <a:t>Features of our project:</a:t>
            </a:r>
          </a:p>
          <a:p>
            <a:pPr algn="just"/>
            <a:endParaRPr lang="en-US" sz="3100" u="sng" dirty="0">
              <a:latin typeface="Titillium Web Regular Bold" panose="020B0604020202020204" charset="0"/>
              <a:cs typeface="Times New Roman" panose="02020603050405020304" pitchFamily="18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b="0" i="0" dirty="0">
                <a:solidFill>
                  <a:srgbClr val="303030"/>
                </a:solidFill>
                <a:effectLst/>
                <a:latin typeface="Titillium Web Regular Bold" panose="020B0604020202020204" charset="0"/>
              </a:rPr>
              <a:t>Admin Panel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b="0" i="0" dirty="0">
                <a:solidFill>
                  <a:srgbClr val="303030"/>
                </a:solidFill>
                <a:effectLst/>
                <a:latin typeface="Titillium Web Regular Bold" panose="020B0604020202020204" charset="0"/>
              </a:rPr>
              <a:t>Customer Registration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b="0" i="0" dirty="0">
                <a:solidFill>
                  <a:srgbClr val="303030"/>
                </a:solidFill>
                <a:effectLst/>
                <a:latin typeface="Titillium Web Regular Bold" panose="020B0604020202020204" charset="0"/>
              </a:rPr>
              <a:t>Make Payments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b="0" i="0" dirty="0">
                <a:solidFill>
                  <a:srgbClr val="303030"/>
                </a:solidFill>
                <a:effectLst/>
                <a:latin typeface="Titillium Web Regular Bold" panose="020B0604020202020204" charset="0"/>
              </a:rPr>
              <a:t>Maintain Health Status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b="0" i="0" dirty="0">
                <a:solidFill>
                  <a:srgbClr val="303030"/>
                </a:solidFill>
                <a:effectLst/>
                <a:latin typeface="Titillium Web Regular Bold" panose="020B0604020202020204" charset="0"/>
              </a:rPr>
              <a:t>Create and manage plans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b="0" i="0" dirty="0">
                <a:solidFill>
                  <a:srgbClr val="303030"/>
                </a:solidFill>
                <a:effectLst/>
                <a:latin typeface="Titillium Web Regular Bold" panose="020B0604020202020204" charset="0"/>
              </a:rPr>
              <a:t>Overall reports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b="0" i="0" dirty="0">
                <a:solidFill>
                  <a:srgbClr val="303030"/>
                </a:solidFill>
                <a:effectLst/>
                <a:latin typeface="Titillium Web Regular Bold" panose="020B0604020202020204" charset="0"/>
              </a:rPr>
              <a:t>Manage routines</a:t>
            </a:r>
          </a:p>
          <a:p>
            <a:pPr algn="just"/>
            <a:endParaRPr lang="en-IN" sz="3100" dirty="0">
              <a:latin typeface="Titillium Web Regular Bold" panose="020B0604020202020204" charset="0"/>
              <a:cs typeface="Times New Roman" panose="02020603050405020304" pitchFamily="18" charset="0"/>
            </a:endParaRPr>
          </a:p>
          <a:p>
            <a:pPr algn="just"/>
            <a:endParaRPr lang="en-IN" sz="3100" dirty="0">
              <a:latin typeface="Titillium Web Regular Bold" panose="020B0604020202020204" charset="0"/>
              <a:cs typeface="Times New Roman" panose="02020603050405020304" pitchFamily="18" charset="0"/>
            </a:endParaRPr>
          </a:p>
          <a:p>
            <a:pPr algn="just"/>
            <a:r>
              <a:rPr lang="en-IN" sz="3100" u="sng" dirty="0">
                <a:latin typeface="Titillium Web Regular Bold" panose="020B0604020202020204" charset="0"/>
                <a:cs typeface="Times New Roman" panose="02020603050405020304" pitchFamily="18" charset="0"/>
              </a:rPr>
              <a:t>Technology used:</a:t>
            </a:r>
          </a:p>
          <a:p>
            <a:pPr algn="just"/>
            <a:endParaRPr lang="en-IN" sz="3100" dirty="0">
              <a:latin typeface="Titillium Web Regular Bold" panose="020B0604020202020204" charset="0"/>
              <a:cs typeface="Times New Roman" panose="02020603050405020304" pitchFamily="18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IN" sz="3100" dirty="0">
                <a:latin typeface="Titillium Web Regular Bold" panose="020B0604020202020204" charset="0"/>
                <a:cs typeface="Times New Roman" panose="02020603050405020304" pitchFamily="18" charset="0"/>
              </a:rPr>
              <a:t>Fronted: HTML, CSS, JS, Bootstrap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IN" sz="3100" dirty="0">
                <a:latin typeface="Titillium Web Regular Bold" panose="020B0604020202020204" charset="0"/>
                <a:cs typeface="Times New Roman" panose="02020603050405020304" pitchFamily="18" charset="0"/>
              </a:rPr>
              <a:t>Backend: phpMyAdmin, MySQL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EFBC492-9715-4BC6-9A3A-29F163D371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71111" y="8953500"/>
            <a:ext cx="1301488" cy="1301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2535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6200000">
            <a:off x="7687483" y="-7651415"/>
            <a:ext cx="2901686" cy="18268544"/>
            <a:chOff x="365784" y="0"/>
            <a:chExt cx="1432895" cy="4391601"/>
          </a:xfrm>
        </p:grpSpPr>
        <p:sp>
          <p:nvSpPr>
            <p:cNvPr id="3" name="Freeform 3"/>
            <p:cNvSpPr/>
            <p:nvPr/>
          </p:nvSpPr>
          <p:spPr>
            <a:xfrm>
              <a:off x="365784" y="0"/>
              <a:ext cx="1432895" cy="4391601"/>
            </a:xfrm>
            <a:custGeom>
              <a:avLst/>
              <a:gdLst/>
              <a:ahLst/>
              <a:cxnLst/>
              <a:rect l="l" t="t" r="r" b="b"/>
              <a:pathLst>
                <a:path w="1798680" h="4391601">
                  <a:moveTo>
                    <a:pt x="0" y="0"/>
                  </a:moveTo>
                  <a:lnTo>
                    <a:pt x="899340" y="4391601"/>
                  </a:lnTo>
                  <a:lnTo>
                    <a:pt x="1798680" y="0"/>
                  </a:lnTo>
                  <a:close/>
                </a:path>
              </a:pathLst>
            </a:custGeom>
            <a:solidFill>
              <a:srgbClr val="C8EF4F"/>
            </a:solidFill>
          </p:spPr>
          <p:txBody>
            <a:bodyPr/>
            <a:lstStyle/>
            <a:p>
              <a:endParaRPr lang="en-IN" dirty="0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344837" y="3105863"/>
            <a:ext cx="17235792" cy="2471623"/>
            <a:chOff x="0" y="-1070571"/>
            <a:chExt cx="22702943" cy="5840591"/>
          </a:xfrm>
        </p:grpSpPr>
        <p:sp>
          <p:nvSpPr>
            <p:cNvPr id="7" name="TextBox 7"/>
            <p:cNvSpPr txBox="1"/>
            <p:nvPr/>
          </p:nvSpPr>
          <p:spPr>
            <a:xfrm>
              <a:off x="19221" y="-1070571"/>
              <a:ext cx="22683722" cy="17855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144"/>
                </a:lnSpc>
                <a:spcBef>
                  <a:spcPct val="0"/>
                </a:spcBef>
              </a:pPr>
              <a:r>
                <a:rPr lang="en-US" sz="4389" b="1" spc="219" dirty="0">
                  <a:solidFill>
                    <a:srgbClr val="000000"/>
                  </a:solidFill>
                  <a:latin typeface="Titillium Web Bold" panose="020B0604020202020204" charset="0"/>
                </a:rPr>
                <a:t>Hardware Requirements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932027"/>
              <a:ext cx="22683722" cy="383799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4332"/>
                </a:lnSpc>
              </a:pPr>
              <a:r>
                <a:rPr lang="en-US" sz="2800" b="1" u="sng" dirty="0">
                  <a:latin typeface="Titillium Web Regular Bold" panose="020B0604020202020204" charset="0"/>
                </a:rPr>
                <a:t>Processor</a:t>
              </a:r>
              <a:r>
                <a:rPr lang="en-US" sz="2800" b="1" dirty="0">
                  <a:solidFill>
                    <a:srgbClr val="000000"/>
                  </a:solidFill>
                  <a:latin typeface="Titillium Web Regular Bold" panose="020B0604020202020204" charset="0"/>
                </a:rPr>
                <a:t>: 1.2 GHz or more</a:t>
              </a:r>
            </a:p>
            <a:p>
              <a:pPr>
                <a:lnSpc>
                  <a:spcPts val="4332"/>
                </a:lnSpc>
              </a:pPr>
              <a:r>
                <a:rPr lang="en-US" sz="2800" b="1" u="sng" dirty="0">
                  <a:solidFill>
                    <a:srgbClr val="000000"/>
                  </a:solidFill>
                  <a:latin typeface="Titillium Web Regular Bold" panose="020B0604020202020204" charset="0"/>
                </a:rPr>
                <a:t>Ram</a:t>
              </a:r>
              <a:r>
                <a:rPr lang="en-US" sz="2800" b="1" dirty="0">
                  <a:solidFill>
                    <a:srgbClr val="000000"/>
                  </a:solidFill>
                  <a:latin typeface="Titillium Web Regular Bold" panose="020B0604020202020204" charset="0"/>
                </a:rPr>
                <a:t>: 1 GB or more</a:t>
              </a:r>
            </a:p>
            <a:p>
              <a:pPr>
                <a:lnSpc>
                  <a:spcPts val="4332"/>
                </a:lnSpc>
              </a:pPr>
              <a:r>
                <a:rPr lang="en-US" sz="2800" b="1" u="sng" dirty="0" err="1">
                  <a:solidFill>
                    <a:srgbClr val="000000"/>
                  </a:solidFill>
                  <a:latin typeface="Titillium Web Regular Bold" panose="020B0604020202020204" charset="0"/>
                </a:rPr>
                <a:t>HardDisk</a:t>
              </a:r>
              <a:r>
                <a:rPr lang="en-US" sz="2800" b="1" dirty="0">
                  <a:solidFill>
                    <a:srgbClr val="000000"/>
                  </a:solidFill>
                  <a:latin typeface="Titillium Web Regular Bold" panose="020B0604020202020204" charset="0"/>
                </a:rPr>
                <a:t>: 2 GB or more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9518969" y="789910"/>
            <a:ext cx="8133485" cy="2135199"/>
            <a:chOff x="476655" y="-472283"/>
            <a:chExt cx="10844647" cy="2846933"/>
          </a:xfrm>
        </p:grpSpPr>
        <p:sp>
          <p:nvSpPr>
            <p:cNvPr id="14" name="TextBox 14"/>
            <p:cNvSpPr txBox="1"/>
            <p:nvPr/>
          </p:nvSpPr>
          <p:spPr>
            <a:xfrm>
              <a:off x="524204" y="1698567"/>
              <a:ext cx="10797098" cy="6760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just">
                <a:lnSpc>
                  <a:spcPts val="4100"/>
                </a:lnSpc>
                <a:spcBef>
                  <a:spcPct val="0"/>
                </a:spcBef>
              </a:pPr>
              <a:endParaRPr lang="en-US" sz="2929" u="none" dirty="0">
                <a:solidFill>
                  <a:srgbClr val="000000"/>
                </a:solidFill>
                <a:latin typeface="Titillium Web Regular Bold"/>
              </a:endParaRP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476655" y="-472283"/>
              <a:ext cx="10797097" cy="13631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8787"/>
                </a:lnSpc>
                <a:spcBef>
                  <a:spcPct val="0"/>
                </a:spcBef>
              </a:pPr>
              <a:r>
                <a:rPr lang="en-US" sz="6276" dirty="0">
                  <a:solidFill>
                    <a:srgbClr val="000000"/>
                  </a:solidFill>
                  <a:latin typeface="Titillium Web Bold"/>
                </a:rPr>
                <a:t>About Us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 rot="-5400000" flipH="1">
            <a:off x="8059794" y="-8041102"/>
            <a:ext cx="2141661" cy="18283947"/>
            <a:chOff x="156485" y="39982"/>
            <a:chExt cx="7889043" cy="20979862"/>
          </a:xfrm>
        </p:grpSpPr>
        <p:sp>
          <p:nvSpPr>
            <p:cNvPr id="17" name="Freeform 17"/>
            <p:cNvSpPr/>
            <p:nvPr/>
          </p:nvSpPr>
          <p:spPr>
            <a:xfrm>
              <a:off x="156485" y="39982"/>
              <a:ext cx="7889043" cy="20979862"/>
            </a:xfrm>
            <a:custGeom>
              <a:avLst/>
              <a:gdLst/>
              <a:ahLst/>
              <a:cxnLst/>
              <a:rect l="l" t="t" r="r" b="b"/>
              <a:pathLst>
                <a:path w="7889043" h="20979862">
                  <a:moveTo>
                    <a:pt x="7889043" y="20979862"/>
                  </a:moveTo>
                  <a:lnTo>
                    <a:pt x="0" y="20979862"/>
                  </a:lnTo>
                  <a:lnTo>
                    <a:pt x="0" y="0"/>
                  </a:lnTo>
                  <a:lnTo>
                    <a:pt x="7889043" y="2097986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IN" dirty="0"/>
            </a:p>
          </p:txBody>
        </p:sp>
      </p:grpSp>
      <p:pic>
        <p:nvPicPr>
          <p:cNvPr id="18" name="Picture 7">
            <a:extLst>
              <a:ext uri="{FF2B5EF4-FFF2-40B4-BE49-F238E27FC236}">
                <a16:creationId xmlns:a16="http://schemas.microsoft.com/office/drawing/2014/main" id="{0DBA0001-756D-4668-A7E9-5F6F90666AD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0800000" flipH="1" flipV="1">
            <a:off x="15816127" y="324162"/>
            <a:ext cx="1053827" cy="124112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78518C7-FBEC-497E-9964-9F04C2377C88}"/>
              </a:ext>
            </a:extLst>
          </p:cNvPr>
          <p:cNvSpPr txBox="1"/>
          <p:nvPr/>
        </p:nvSpPr>
        <p:spPr>
          <a:xfrm>
            <a:off x="16869954" y="410477"/>
            <a:ext cx="1730547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7000" dirty="0">
                <a:solidFill>
                  <a:schemeClr val="bg1"/>
                </a:solidFill>
                <a:latin typeface="Titillium Web Bold" panose="020B0604020202020204" charset="0"/>
              </a:rPr>
              <a:t>F7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BB5A9A4-22EA-4443-B58F-256D213942E3}"/>
              </a:ext>
            </a:extLst>
          </p:cNvPr>
          <p:cNvSpPr txBox="1"/>
          <p:nvPr/>
        </p:nvSpPr>
        <p:spPr>
          <a:xfrm>
            <a:off x="37454" y="944725"/>
            <a:ext cx="17423854" cy="22595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8787"/>
              </a:lnSpc>
              <a:spcBef>
                <a:spcPct val="0"/>
              </a:spcBef>
            </a:pPr>
            <a:r>
              <a:rPr lang="en-US" sz="4000" dirty="0">
                <a:solidFill>
                  <a:srgbClr val="000000"/>
                </a:solidFill>
                <a:latin typeface="Titillium Web Bold"/>
              </a:rPr>
              <a:t>HARDWARE AND SOFTWARE SPECIFICATION</a:t>
            </a:r>
          </a:p>
          <a:p>
            <a:pPr>
              <a:lnSpc>
                <a:spcPts val="8787"/>
              </a:lnSpc>
              <a:spcBef>
                <a:spcPct val="0"/>
              </a:spcBef>
            </a:pPr>
            <a:endParaRPr lang="en-US" sz="4000" dirty="0">
              <a:solidFill>
                <a:srgbClr val="000000"/>
              </a:solidFill>
              <a:latin typeface="Titillium Web Bold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D957680-32ED-44FE-8DCB-D872AFB524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71111" y="8953500"/>
            <a:ext cx="1301488" cy="130148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B7DBB6C-74D8-453B-86CA-1716CED941CD}"/>
              </a:ext>
            </a:extLst>
          </p:cNvPr>
          <p:cNvSpPr txBox="1"/>
          <p:nvPr/>
        </p:nvSpPr>
        <p:spPr>
          <a:xfrm>
            <a:off x="325464" y="6234374"/>
            <a:ext cx="9389744" cy="848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6144"/>
              </a:lnSpc>
              <a:spcBef>
                <a:spcPct val="0"/>
              </a:spcBef>
            </a:pPr>
            <a:r>
              <a:rPr lang="en-US" sz="4390" b="1" spc="219" dirty="0">
                <a:solidFill>
                  <a:srgbClr val="000000"/>
                </a:solidFill>
                <a:latin typeface="Titillium Web Bold" panose="020B0604020202020204" charset="0"/>
              </a:rPr>
              <a:t>Software Requirements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C431518-0EF4-4CAE-8BAA-994A2A7CA5E7}"/>
              </a:ext>
            </a:extLst>
          </p:cNvPr>
          <p:cNvSpPr txBox="1"/>
          <p:nvPr/>
        </p:nvSpPr>
        <p:spPr>
          <a:xfrm>
            <a:off x="359429" y="7277100"/>
            <a:ext cx="9389744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IN" sz="2800" i="0" u="sng" dirty="0">
                <a:effectLst/>
                <a:latin typeface="Titillium Web Regular Bold" panose="020B0604020202020204" charset="0"/>
              </a:rPr>
              <a:t>Operating System</a:t>
            </a:r>
            <a:r>
              <a:rPr lang="en-IN" sz="2800" b="0" i="0" dirty="0">
                <a:effectLst/>
                <a:latin typeface="Titillium Web Regular Bold" panose="020B0604020202020204" charset="0"/>
              </a:rPr>
              <a:t>: Windows XP, 7, 8, 10,11</a:t>
            </a:r>
          </a:p>
          <a:p>
            <a:pPr algn="l"/>
            <a:endParaRPr lang="en-IN" sz="2800" b="0" i="0" dirty="0">
              <a:effectLst/>
              <a:latin typeface="Titillium Web Regular Bold" panose="020B0604020202020204" charset="0"/>
            </a:endParaRPr>
          </a:p>
          <a:p>
            <a:pPr algn="l"/>
            <a:r>
              <a:rPr lang="en-IN" sz="2800" i="0" u="sng" dirty="0">
                <a:effectLst/>
                <a:latin typeface="Titillium Web Regular Bold" panose="020B0604020202020204" charset="0"/>
              </a:rPr>
              <a:t>Web Browser</a:t>
            </a:r>
            <a:r>
              <a:rPr lang="en-IN" sz="2800" b="0" i="0" dirty="0">
                <a:effectLst/>
                <a:latin typeface="Titillium Web Regular Bold" panose="020B0604020202020204" charset="0"/>
              </a:rPr>
              <a:t>: Explorer, Firefox, Google Chrome</a:t>
            </a:r>
          </a:p>
          <a:p>
            <a:pPr algn="l"/>
            <a:endParaRPr lang="en-IN" sz="2800" b="0" i="0" dirty="0">
              <a:effectLst/>
              <a:latin typeface="Titillium Web Regular Bold" panose="020B0604020202020204" charset="0"/>
            </a:endParaRPr>
          </a:p>
          <a:p>
            <a:pPr algn="l"/>
            <a:r>
              <a:rPr lang="en-IN" sz="2800" i="0" u="sng" dirty="0">
                <a:effectLst/>
                <a:latin typeface="Titillium Web Regular Bold" panose="020B0604020202020204" charset="0"/>
              </a:rPr>
              <a:t>Language Used</a:t>
            </a:r>
            <a:r>
              <a:rPr lang="en-IN" sz="2800" b="0" i="0" dirty="0">
                <a:effectLst/>
                <a:latin typeface="Titillium Web Regular Bold" panose="020B0604020202020204" charset="0"/>
              </a:rPr>
              <a:t>: HTML, CSS,</a:t>
            </a:r>
            <a:r>
              <a:rPr lang="en-IN" sz="2800" b="1" i="0" dirty="0">
                <a:effectLst/>
                <a:latin typeface="Titillium Web Regular Bold" panose="020B0604020202020204" charset="0"/>
              </a:rPr>
              <a:t> JavaScript, </a:t>
            </a:r>
            <a:r>
              <a:rPr lang="en-IN" sz="2800" b="0" i="0" dirty="0">
                <a:effectLst/>
                <a:latin typeface="Titillium Web Regular Bold" panose="020B0604020202020204" charset="0"/>
              </a:rPr>
              <a:t>PHP, </a:t>
            </a:r>
            <a:r>
              <a:rPr lang="en-IN" sz="2800" b="1" dirty="0" err="1">
                <a:latin typeface="Titillium Web Regular Bold" panose="020B0604020202020204" charset="0"/>
              </a:rPr>
              <a:t>P</a:t>
            </a:r>
            <a:r>
              <a:rPr lang="en-IN" sz="2800" b="1" i="0" dirty="0" err="1">
                <a:effectLst/>
                <a:latin typeface="Titillium Web Regular Bold" panose="020B0604020202020204" charset="0"/>
              </a:rPr>
              <a:t>hpMyadmin</a:t>
            </a:r>
            <a:r>
              <a:rPr lang="en-IN" sz="2800" b="1" dirty="0">
                <a:latin typeface="Titillium Web Regular Bold" panose="020B0604020202020204" charset="0"/>
              </a:rPr>
              <a:t>,</a:t>
            </a:r>
            <a:r>
              <a:rPr lang="en-IN" sz="2800" b="1" i="0" dirty="0">
                <a:effectLst/>
                <a:latin typeface="Titillium Web Regular Bold" panose="020B0604020202020204" charset="0"/>
              </a:rPr>
              <a:t> MYSQL, bootstrap.</a:t>
            </a:r>
            <a:br>
              <a:rPr lang="en-IN" sz="2800" dirty="0">
                <a:latin typeface="Titillium Web Regular" panose="020B0604020202020204" charset="0"/>
              </a:rPr>
            </a:br>
            <a:endParaRPr lang="en-US" sz="2800" dirty="0">
              <a:latin typeface="Titillium Web Regular" panose="020B0604020202020204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54933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2353</TotalTime>
  <Words>790</Words>
  <Application>Microsoft Office PowerPoint</Application>
  <PresentationFormat>Custom</PresentationFormat>
  <Paragraphs>152</Paragraphs>
  <Slides>16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Barlow</vt:lpstr>
      <vt:lpstr>Arial</vt:lpstr>
      <vt:lpstr>Titillium Web Bold</vt:lpstr>
      <vt:lpstr>Titillium Web Regular Bold</vt:lpstr>
      <vt:lpstr>Titillium Web Regular</vt:lpstr>
      <vt:lpstr>Calibri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F7 Fitness</dc:title>
  <dc:creator>Khushbu Chauhan</dc:creator>
  <cp:lastModifiedBy>20DCE019 YATHARTH CHAUHAN</cp:lastModifiedBy>
  <cp:revision>71</cp:revision>
  <dcterms:created xsi:type="dcterms:W3CDTF">2006-08-16T00:00:00Z</dcterms:created>
  <dcterms:modified xsi:type="dcterms:W3CDTF">2022-04-06T08:24:44Z</dcterms:modified>
  <dc:identifier>DAE1PVZnZew</dc:identifier>
</cp:coreProperties>
</file>